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charts/chart1.xml" ContentType="application/vnd.openxmlformats-officedocument.drawingml.chart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notesMasterIdLst>
    <p:notesMasterId r:id="rId24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/Relationships>
</file>

<file path=ppt/charts/_rels/chart1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Use of funds</c:v>
                </c:pt>
              </c:strCache>
            </c:strRef>
          </c:tx>
          <c:spPr>
            <a:solidFill>
              <a:schemeClr val="accent1"/>
            </a:solidFill>
            <a:ln w="9525" cap="flat">
              <a:solidFill>
                <a:srgbClr val="F9F9F9"/>
              </a:solidFill>
              <a:prstDash val="solid"/>
              <a:round/>
            </a:ln>
            <a:effectLst/>
          </c:spPr>
          <c:dPt>
            <c:idx val="0"/>
            <c:bubble3D val="0"/>
            <c:spPr>
              <a:solidFill>
                <a:srgbClr val="E8601C"/>
              </a:solidFill>
              <a:effectLst/>
            </c:spPr>
          </c:dPt>
          <c:dPt>
            <c:idx val="1"/>
            <c:bubble3D val="0"/>
            <c:spPr>
              <a:solidFill>
                <a:srgbClr val="F0884C"/>
              </a:solidFill>
              <a:effectLst/>
            </c:spPr>
          </c:dPt>
          <c:dPt>
            <c:idx val="2"/>
            <c:bubble3D val="0"/>
            <c:spPr>
              <a:solidFill>
                <a:srgbClr val="8A5A3B"/>
              </a:solidFill>
              <a:effectLst/>
            </c:spPr>
          </c:dPt>
          <c:dPt>
            <c:idx val="3"/>
            <c:bubble3D val="0"/>
            <c:spPr>
              <a:solidFill>
                <a:srgbClr val="6B5E54"/>
              </a:solidFill>
              <a:effectLst/>
            </c:spPr>
          </c:dPt>
          <c:dLbls>
            <c:dLbl>
              <c:idx val="0"/>
              <c:numFmt formatCode="0%" sourceLinked="0"/>
              <c:spPr/>
              <c:txPr>
                <a:bodyPr/>
                <a:lstStyle/>
                <a:p>
                  <a:pPr>
                    <a:defRPr sz="1100" b="1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numFmt formatCode="0%" sourceLinked="0"/>
              <c:spPr/>
              <c:txPr>
                <a:bodyPr/>
                <a:lstStyle/>
                <a:p>
                  <a:pPr>
                    <a:defRPr sz="1100" b="1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numFmt formatCode="0%" sourceLinked="0"/>
              <c:spPr/>
              <c:txPr>
                <a:bodyPr/>
                <a:lstStyle/>
                <a:p>
                  <a:pPr>
                    <a:defRPr sz="1100" b="1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numFmt formatCode="0%" sourceLinked="0"/>
              <c:spPr/>
              <c:txPr>
                <a:bodyPr/>
                <a:lstStyle/>
                <a:p>
                  <a:pPr>
                    <a:defRPr sz="1100" b="1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txPr>
              <a:bodyPr/>
              <a:lstStyle/>
              <a:p>
                <a:pPr>
                  <a:defRPr sz="1800" b="1" i="0" u="none" strike="noStrik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Sales &amp; Onboarding — $320K</c:v>
                </c:pt>
                <c:pt idx="1">
                  <c:v>AI Marketing Engine — $200K</c:v>
                </c:pt>
                <c:pt idx="2">
                  <c:v>Engineering — $200K</c:v>
                </c:pt>
                <c:pt idx="3">
                  <c:v>Ops &amp; Geo Expansion — $80K</c:v>
                </c:pt>
              </c:strCache>
            </c:strRef>
          </c:cat>
          <c:val>
            <c:numRef>
              <c:f>Sheet1!$B$2:$B$5</c:f>
              <c:numCache>
                <c:ptCount val="4"/>
                <c:pt idx="0">
                  <c:v>40</c:v>
                </c:pt>
                <c:pt idx="1">
                  <c:v>25</c:v>
                </c:pt>
                <c:pt idx="2">
                  <c:v>25</c:v>
                </c:pt>
                <c:pt idx="3">
                  <c:v>10</c:v>
                </c:pt>
              </c:numCache>
            </c:numRef>
          </c:val>
        </c:ser>
        <c:firstSliceAng val="0"/>
        <c:holeSize val="55"/>
      </c:doughnutChart>
      <c:spPr>
        <a:noFill/>
        <a:ln>
          <a:noFill/>
        </a:ln>
        <a:effectLst/>
      </c:spPr>
    </c:plotArea>
    <c:legend>
      <c:legendPos val="r"/>
      <c:overlay val="0"/>
      <c:txPr>
        <a:bodyPr/>
        <a:lstStyle/>
        <a:p>
          <a:pPr>
            <a:defRPr sz="1100">
              <a:solidFill>
                <a:srgbClr val="212121"/>
              </a:solidFill>
            </a:defRPr>
          </a:pPr>
          <a:endParaRPr lang="en-US"/>
        </a:p>
      </c:txPr>
    </c:legend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Open with the one-liner: OotaOS is the AI-native operating system for restaurants. The four chips are the whole thesis — the product is already built, tested, and runs on seventeen dollars a month. This round buys distribution, not development.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Anchor the problem in the operator's own words. The structural point: the market majority in India is phone-first, so the incumbent email-gated SaaS motion literally cannot reach them. That gap is both the problem and our distribution wedge.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Walk the flow left to right — that four-step strip is the live demo in miniature. Then the six pillars: everything a restaurant currently pays six vendors for, in one coherent system with one data spine. Close on: no hardware, fourteen-day trial, eight-minute onboarding target.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Real screens from the production build. The story is one second: guest taps on their phone, the ticket is on the kitchen screen. If realtime ever degrades it silently falls back to a five-second poll — no order is ever lost.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the diligence slide. Every number is code-verified against release 76f67d0 — nothing here is a projection. The bottom band matters most to technical diligence: money integrity is a database constraint, so a correctness failure cannot silently become a reconciliation cost.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Timing, not just opportunity. Each shift is independently verifiable; together they explain why this product, built this way, wins now. The window card is the punchline — incumbents can't respond without a rewrite.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Every figure is single-sourced and scope-labelled — software spend, not food GMV. The credibility move is the orange card: the whole eighteen-month plan needs roughly three percent of India's serviceable software market. Lite then opens a segment nobody else prices for.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Growth is the natural upgrade — every money-making feature sits behind that one gate. Lite is the segment weapon: per-order micro-pricing with zero commission, which a card-terminal incumbent cannot copy without breaking its own model. ARPU ramp and margins are labelled design targets until telemetry lands.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asymmetry has two halves: distribution nobody else has (a self-collected phone-first database reached over WhatsApp) and a product that converts without a sales force. Be explicit that funnel numbers are design targets — measurement is instrumented from month one, and every target is replaced by telemetry as it lands.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None of these is a roadmap item — each is verifiable in the production codebase today. If pressed on which matters most: the AI cost structure. Competitors bolting an LLM onto every screen pay per interaction, forever; our intelligence layer is deterministic-first by design.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the slide investors remember. Seventeen dollars and thirty-nine cents, measured — not projected — and it's the direct result of six deliberate architecture decisions visible in the production code. The takeaway line: this round buys distribution, because the build already exists and costs nothing to keep alive.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structural point: a single coherent monolith on managed services means infra share of revenue falls toward under one and a half percent at M18 — which is what protects the seventy to seventy-five percent gross-margin target. The honesty card at the bottom is deliberate: we label every target, and telemetry replaces them from month one.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Lead with the discipline, not an apology. Zero customers is a choice with a reason: the founder finished the platform first, so what you diligence is code, not promises. The launch-discipline band is the credibility multiplier — we track exactly which claims are gated and why.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Respect the incumbents — then reframe. They are billing-first point solutions; OotaOS is the operating system. The last row is the quiet killer: nobody prices for the street-vendor segment, and Lite's on-device UPI confirmation is a mechanism a card-terminal company structurally cannot copy.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Two milestones matter more than the rest: M8 cash-flow positive — this company is default-alive on one round — and M6, where the database hits three hundred thousand records and the outreach engine is fully proven or fully corrected. Give the range honestly: three-point-eight conservative, nine aggressive.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 not rush this slide — it is the trust anchor of the whole deck. Each risk is real, each mitigation is specific and funded. The closing line is the brand: we can afford honesty because the build is already there to be diligenced.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founder-market fit is the testing background: two decades of making software provably correct, now pointed at an industry with none. Acknowledge the key-person risk directly — it's on the risk slide — and note that engineering hires are a named use of proceeds.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Terms first, then structure: fresh primary equity, ESOP carved pre-money so the investor's ten percent is real, and a cap table with nothing exotic on it. Then hand the room the pie: forty percent of the round goes straight to sales and onboarding, because distribution is the only remaining job.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Close on the sentence at the top and stop talking. If there is time for one more line: every unit-economics figure in this deck is a labelled design target until telemetry exists — and telemetry starts at month one.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Everything a term-sheet lawyer asks on day one, on one slide: clean single entity, primary-only round, ESOP carved before the money, and the legal pack already drafted.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For technical diligence: everything on this slide is verifiable in the production codebase and the runbook set. The theme is the same as the money slide — guarantees enforced in code and schema, not promised in a policy document.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table is the proof that the international story is configuration, not a rebuild: pricing, currency scoping and tax packs exist for every listed market, activation-gated by choice.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image" Target="../media/image-3-4.png"/><Relationship Id="rId5" Type="http://schemas.openxmlformats.org/officeDocument/2006/relationships/image" Target="../media/image-3-5.png"/><Relationship Id="rId6" Type="http://schemas.openxmlformats.org/officeDocument/2006/relationships/image" Target="../media/image-3-6.png"/><Relationship Id="rId7" Type="http://schemas.openxmlformats.org/officeDocument/2006/relationships/image" Target="../media/image-3-7.png"/><Relationship Id="rId8" Type="http://schemas.openxmlformats.org/officeDocument/2006/relationships/image" Target="../media/image-3-8.png"/><Relationship Id="rId9" Type="http://schemas.openxmlformats.org/officeDocument/2006/relationships/image" Target="../media/image-3-9.png"/><Relationship Id="rId10" Type="http://schemas.openxmlformats.org/officeDocument/2006/relationships/image" Target="../media/image-3-10.png"/><Relationship Id="rId11" Type="http://schemas.openxmlformats.org/officeDocument/2006/relationships/slideLayout" Target="../slideLayouts/slideLayout1.xml"/><Relationship Id="rId1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image" Target="../media/image-6-4.png"/><Relationship Id="rId5" Type="http://schemas.openxmlformats.org/officeDocument/2006/relationships/image" Target="../media/image-6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png"/><Relationship Id="rId4" Type="http://schemas.openxmlformats.org/officeDocument/2006/relationships/image" Target="../media/image-9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image" Target="../media/image-10-2.png"/><Relationship Id="rId3" Type="http://schemas.openxmlformats.org/officeDocument/2006/relationships/image" Target="../media/image-10-3.png"/><Relationship Id="rId4" Type="http://schemas.openxmlformats.org/officeDocument/2006/relationships/image" Target="../media/image-10-4.png"/><Relationship Id="rId5" Type="http://schemas.openxmlformats.org/officeDocument/2006/relationships/image" Target="../media/image-10-5.png"/><Relationship Id="rId6" Type="http://schemas.openxmlformats.org/officeDocument/2006/relationships/image" Target="../media/image-10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image" Target="../media/image-11-2.png"/><Relationship Id="rId3" Type="http://schemas.openxmlformats.org/officeDocument/2006/relationships/image" Target="../media/image-11-3.png"/><Relationship Id="rId4" Type="http://schemas.openxmlformats.org/officeDocument/2006/relationships/image" Target="../media/image-11-4.png"/><Relationship Id="rId5" Type="http://schemas.openxmlformats.org/officeDocument/2006/relationships/image" Target="../media/image-11-5.png"/><Relationship Id="rId6" Type="http://schemas.openxmlformats.org/officeDocument/2006/relationships/image" Target="../media/image-11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image" Target="../media/image-13-2.png"/><Relationship Id="rId3" Type="http://schemas.openxmlformats.org/officeDocument/2006/relationships/image" Target="../media/image-13-3.png"/><Relationship Id="rId4" Type="http://schemas.openxmlformats.org/officeDocument/2006/relationships/image" Target="../media/image-13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1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1-1.png"/><Relationship Id="rId2" Type="http://schemas.openxmlformats.org/officeDocument/2006/relationships/image" Target="../media/image-21-2.png"/><Relationship Id="rId3" Type="http://schemas.openxmlformats.org/officeDocument/2006/relationships/image" Target="../media/image-21-3.png"/><Relationship Id="rId4" Type="http://schemas.openxmlformats.org/officeDocument/2006/relationships/image" Target="../media/image-21-4.png"/><Relationship Id="rId5" Type="http://schemas.openxmlformats.org/officeDocument/2006/relationships/image" Target="../media/image-21-5.png"/><Relationship Id="rId6" Type="http://schemas.openxmlformats.org/officeDocument/2006/relationships/image" Target="../media/image-21-6.png"/><Relationship Id="rId7" Type="http://schemas.openxmlformats.org/officeDocument/2006/relationships/image" Target="../media/image-21-7.png"/><Relationship Id="rId8" Type="http://schemas.openxmlformats.org/officeDocument/2006/relationships/image" Target="../media/image-21-8.png"/><Relationship Id="rId9" Type="http://schemas.openxmlformats.org/officeDocument/2006/relationships/slideLayout" Target="../slideLayouts/slideLayout1.xml"/><Relationship Id="rId10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21A1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>
            <a:alphaModFix amt="9000"/>
          </a:blip>
          <a:stretch>
            <a:fillRect/>
          </a:stretch>
        </p:blipFill>
        <p:spPr>
          <a:xfrm>
            <a:off x="8321040" y="1005840"/>
            <a:ext cx="4206240" cy="42062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40080" y="566928"/>
            <a:ext cx="3657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</a:t>
            </a:r>
            <a:pPr indent="0" marL="0">
              <a:buNone/>
            </a:pPr>
            <a:r>
              <a:rPr lang="en-US" sz="2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OS</a:t>
            </a:r>
            <a:endParaRPr lang="en-US" sz="2600" dirty="0"/>
          </a:p>
        </p:txBody>
      </p:sp>
      <p:sp>
        <p:nvSpPr>
          <p:cNvPr id="4" name="Text 1"/>
          <p:cNvSpPr/>
          <p:nvPr/>
        </p:nvSpPr>
        <p:spPr>
          <a:xfrm>
            <a:off x="640080" y="1965960"/>
            <a:ext cx="877824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AI-native operating system for restaurants.</a:t>
            </a:r>
            <a:endParaRPr lang="en-US" sz="4300" dirty="0"/>
          </a:p>
        </p:txBody>
      </p:sp>
      <p:sp>
        <p:nvSpPr>
          <p:cNvPr id="5" name="Text 2"/>
          <p:cNvSpPr/>
          <p:nvPr/>
        </p:nvSpPr>
        <p:spPr>
          <a:xfrm>
            <a:off x="640080" y="3520440"/>
            <a:ext cx="78638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E7D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platform replacing the POS, QR ordering, kitchen display, reservations, CRM and marketing stack — built India-first, priced for the phone-first majority.</a:t>
            </a:r>
            <a:endParaRPr lang="en-US" sz="1450" dirty="0"/>
          </a:p>
        </p:txBody>
      </p:sp>
      <p:sp>
        <p:nvSpPr>
          <p:cNvPr id="6" name="Shape 3"/>
          <p:cNvSpPr/>
          <p:nvPr/>
        </p:nvSpPr>
        <p:spPr>
          <a:xfrm>
            <a:off x="640080" y="4572000"/>
            <a:ext cx="2560320" cy="457200"/>
          </a:xfrm>
          <a:prstGeom prst="roundRect">
            <a:avLst>
              <a:gd name="adj" fmla="val 50000"/>
            </a:avLst>
          </a:prstGeom>
          <a:solidFill>
            <a:srgbClr val="221A12"/>
          </a:solidFill>
          <a:ln w="12700">
            <a:solidFill>
              <a:srgbClr val="E8601C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0080" y="4572000"/>
            <a:ext cx="2560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~624 API endpoints</a:t>
            </a:r>
            <a:endParaRPr lang="en-US" sz="1050" dirty="0"/>
          </a:p>
        </p:txBody>
      </p:sp>
      <p:sp>
        <p:nvSpPr>
          <p:cNvPr id="8" name="Shape 5"/>
          <p:cNvSpPr/>
          <p:nvPr/>
        </p:nvSpPr>
        <p:spPr>
          <a:xfrm>
            <a:off x="3337560" y="4572000"/>
            <a:ext cx="2560320" cy="457200"/>
          </a:xfrm>
          <a:prstGeom prst="roundRect">
            <a:avLst>
              <a:gd name="adj" fmla="val 50000"/>
            </a:avLst>
          </a:prstGeom>
          <a:solidFill>
            <a:srgbClr val="221A12"/>
          </a:solidFill>
          <a:ln w="12700">
            <a:solidFill>
              <a:srgbClr val="E8601C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3337560" y="4572000"/>
            <a:ext cx="2560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4,700+ tests · zero skipped</a:t>
            </a:r>
            <a:endParaRPr lang="en-US" sz="1050" dirty="0"/>
          </a:p>
        </p:txBody>
      </p:sp>
      <p:sp>
        <p:nvSpPr>
          <p:cNvPr id="10" name="Shape 7"/>
          <p:cNvSpPr/>
          <p:nvPr/>
        </p:nvSpPr>
        <p:spPr>
          <a:xfrm>
            <a:off x="6035040" y="4572000"/>
            <a:ext cx="2560320" cy="457200"/>
          </a:xfrm>
          <a:prstGeom prst="roundRect">
            <a:avLst>
              <a:gd name="adj" fmla="val 50000"/>
            </a:avLst>
          </a:prstGeom>
          <a:solidFill>
            <a:srgbClr val="221A12"/>
          </a:solidFill>
          <a:ln w="12700">
            <a:solidFill>
              <a:srgbClr val="E8601C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035040" y="4572000"/>
            <a:ext cx="2560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US$17.39/mo infra — measured</a:t>
            </a:r>
            <a:endParaRPr lang="en-US" sz="1050" dirty="0"/>
          </a:p>
        </p:txBody>
      </p:sp>
      <p:sp>
        <p:nvSpPr>
          <p:cNvPr id="12" name="Shape 9"/>
          <p:cNvSpPr/>
          <p:nvPr/>
        </p:nvSpPr>
        <p:spPr>
          <a:xfrm>
            <a:off x="8732520" y="4572000"/>
            <a:ext cx="2560320" cy="457200"/>
          </a:xfrm>
          <a:prstGeom prst="roundRect">
            <a:avLst>
              <a:gd name="adj" fmla="val 50000"/>
            </a:avLst>
          </a:prstGeom>
          <a:solidFill>
            <a:srgbClr val="221A12"/>
          </a:solidFill>
          <a:ln w="12700">
            <a:solidFill>
              <a:srgbClr val="E8601C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8732520" y="4572000"/>
            <a:ext cx="2560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98/100 pilot-ready</a:t>
            </a:r>
            <a:endParaRPr lang="en-US" sz="1050" dirty="0"/>
          </a:p>
        </p:txBody>
      </p:sp>
      <p:sp>
        <p:nvSpPr>
          <p:cNvPr id="14" name="Text 11"/>
          <p:cNvSpPr/>
          <p:nvPr/>
        </p:nvSpPr>
        <p:spPr>
          <a:xfrm>
            <a:off x="640080" y="548640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Seed Round · US$800K for 10% · US$8.0M post-money</a:t>
            </a:r>
            <a:endParaRPr lang="en-US" sz="1500" dirty="0"/>
          </a:p>
        </p:txBody>
      </p:sp>
      <p:sp>
        <p:nvSpPr>
          <p:cNvPr id="15" name="Text 12"/>
          <p:cNvSpPr/>
          <p:nvPr/>
        </p:nvSpPr>
        <p:spPr>
          <a:xfrm>
            <a:off x="640080" y="6263640"/>
            <a:ext cx="1091153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A8D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PLATFORM SERVICES PRIVATE LIMITED · CIN U62011KA2026PTC223286 · Bengaluru, Karnataka · July 2026 · Confidential — verified against production release 76f67d0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PROBLEM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Running one restaurant means running six systems.</a:t>
            </a:r>
            <a:endParaRPr lang="en-US" sz="3100" dirty="0"/>
          </a:p>
        </p:txBody>
      </p:sp>
      <p:sp>
        <p:nvSpPr>
          <p:cNvPr id="6" name="Shape 4"/>
          <p:cNvSpPr/>
          <p:nvPr/>
        </p:nvSpPr>
        <p:spPr>
          <a:xfrm>
            <a:off x="640080" y="1691640"/>
            <a:ext cx="2194560" cy="566928"/>
          </a:xfrm>
          <a:prstGeom prst="roundRect">
            <a:avLst>
              <a:gd name="adj" fmla="val 11290"/>
            </a:avLst>
          </a:prstGeom>
          <a:solidFill>
            <a:srgbClr val="FFFFFF"/>
          </a:solidFill>
          <a:ln w="12700">
            <a:solidFill>
              <a:srgbClr val="E8E2D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40080" y="1691640"/>
            <a:ext cx="21945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POS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3017520" y="1691640"/>
            <a:ext cx="2194560" cy="566928"/>
          </a:xfrm>
          <a:prstGeom prst="roundRect">
            <a:avLst>
              <a:gd name="adj" fmla="val 11290"/>
            </a:avLst>
          </a:prstGeom>
          <a:solidFill>
            <a:srgbClr val="FFFFFF"/>
          </a:solidFill>
          <a:ln w="12700">
            <a:solidFill>
              <a:srgbClr val="E8E2DC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3017520" y="1691640"/>
            <a:ext cx="21945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QR ordering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640080" y="2441448"/>
            <a:ext cx="2194560" cy="566928"/>
          </a:xfrm>
          <a:prstGeom prst="roundRect">
            <a:avLst>
              <a:gd name="adj" fmla="val 11290"/>
            </a:avLst>
          </a:prstGeom>
          <a:solidFill>
            <a:srgbClr val="FFFFFF"/>
          </a:solidFill>
          <a:ln w="12700">
            <a:solidFill>
              <a:srgbClr val="E8E2DC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0080" y="2441448"/>
            <a:ext cx="21945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Reservations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3017520" y="2441448"/>
            <a:ext cx="2194560" cy="566928"/>
          </a:xfrm>
          <a:prstGeom prst="roundRect">
            <a:avLst>
              <a:gd name="adj" fmla="val 11290"/>
            </a:avLst>
          </a:prstGeom>
          <a:solidFill>
            <a:srgbClr val="FFFFFF"/>
          </a:solidFill>
          <a:ln w="12700">
            <a:solidFill>
              <a:srgbClr val="E8E2DC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017520" y="2441448"/>
            <a:ext cx="21945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Kitchen display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640080" y="3191256"/>
            <a:ext cx="2194560" cy="566928"/>
          </a:xfrm>
          <a:prstGeom prst="roundRect">
            <a:avLst>
              <a:gd name="adj" fmla="val 11290"/>
            </a:avLst>
          </a:prstGeom>
          <a:solidFill>
            <a:srgbClr val="FFFFFF"/>
          </a:solidFill>
          <a:ln w="12700">
            <a:solidFill>
              <a:srgbClr val="E8E2DC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40080" y="3191256"/>
            <a:ext cx="21945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CRM / loyalty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3017520" y="3191256"/>
            <a:ext cx="2194560" cy="566928"/>
          </a:xfrm>
          <a:prstGeom prst="roundRect">
            <a:avLst>
              <a:gd name="adj" fmla="val 11290"/>
            </a:avLst>
          </a:prstGeom>
          <a:solidFill>
            <a:srgbClr val="FFFFFF"/>
          </a:solidFill>
          <a:ln w="12700">
            <a:solidFill>
              <a:srgbClr val="E8E2DC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3017520" y="3191256"/>
            <a:ext cx="21945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Marketing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640080" y="4069080"/>
            <a:ext cx="4754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Six vendors. Six bills. Zero shared data.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640080" y="4407408"/>
            <a:ext cx="47548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And the tools that do exist are email-gated SaaS — while 85%+ of Indian eateries run on a phone number, not an inbox.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5806440" y="1645920"/>
            <a:ext cx="5745175" cy="1042416"/>
          </a:xfrm>
          <a:prstGeom prst="roundRect">
            <a:avLst>
              <a:gd name="adj" fmla="val 6140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007608" y="1755648"/>
            <a:ext cx="5342839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i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“Five aggregator tablets, one confused kitchen.”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6007608" y="2103120"/>
            <a:ext cx="5342839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channel is a separate screen; orders get missed between table and kitchen.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5806440" y="2816352"/>
            <a:ext cx="5745175" cy="1042416"/>
          </a:xfrm>
          <a:prstGeom prst="roundRect">
            <a:avLst>
              <a:gd name="adj" fmla="val 6140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6007608" y="2926080"/>
            <a:ext cx="5342839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i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“Aggregator commissions eat my margin.”</a:t>
            </a:r>
            <a:endParaRPr lang="en-US" sz="1250" dirty="0"/>
          </a:p>
        </p:txBody>
      </p:sp>
      <p:sp>
        <p:nvSpPr>
          <p:cNvPr id="25" name="Text 23"/>
          <p:cNvSpPr/>
          <p:nvPr/>
        </p:nvSpPr>
        <p:spPr>
          <a:xfrm>
            <a:off x="6007608" y="3273552"/>
            <a:ext cx="5342839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20–30% per order, with no owned direct channel to shift demand to.</a:t>
            </a:r>
            <a:endParaRPr lang="en-US" sz="1050" dirty="0"/>
          </a:p>
        </p:txBody>
      </p:sp>
      <p:sp>
        <p:nvSpPr>
          <p:cNvPr id="26" name="Shape 24"/>
          <p:cNvSpPr/>
          <p:nvPr/>
        </p:nvSpPr>
        <p:spPr>
          <a:xfrm>
            <a:off x="5806440" y="3986784"/>
            <a:ext cx="5745175" cy="1042416"/>
          </a:xfrm>
          <a:prstGeom prst="roundRect">
            <a:avLst>
              <a:gd name="adj" fmla="val 6140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6007608" y="4096512"/>
            <a:ext cx="5342839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i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“Switching POS means losing my data.”</a:t>
            </a:r>
            <a:endParaRPr lang="en-US" sz="1250" dirty="0"/>
          </a:p>
        </p:txBody>
      </p:sp>
      <p:sp>
        <p:nvSpPr>
          <p:cNvPr id="28" name="Text 26"/>
          <p:cNvSpPr/>
          <p:nvPr/>
        </p:nvSpPr>
        <p:spPr>
          <a:xfrm>
            <a:off x="6007608" y="4443984"/>
            <a:ext cx="5342839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Menu, history and loyalty are hostage to the incumbent — the #1 switching blocker.</a:t>
            </a:r>
            <a:endParaRPr lang="en-US" sz="1050" dirty="0"/>
          </a:p>
        </p:txBody>
      </p:sp>
      <p:sp>
        <p:nvSpPr>
          <p:cNvPr id="29" name="Shape 27"/>
          <p:cNvSpPr/>
          <p:nvPr/>
        </p:nvSpPr>
        <p:spPr>
          <a:xfrm>
            <a:off x="5806440" y="5157216"/>
            <a:ext cx="5745175" cy="1042416"/>
          </a:xfrm>
          <a:prstGeom prst="roundRect">
            <a:avLst>
              <a:gd name="adj" fmla="val 6140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6007608" y="5266944"/>
            <a:ext cx="5342839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i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“I can’t read demand — I over- or under-prep.”</a:t>
            </a:r>
            <a:endParaRPr lang="en-US" sz="1250" dirty="0"/>
          </a:p>
        </p:txBody>
      </p:sp>
      <p:sp>
        <p:nvSpPr>
          <p:cNvPr id="31" name="Text 29"/>
          <p:cNvSpPr/>
          <p:nvPr/>
        </p:nvSpPr>
        <p:spPr>
          <a:xfrm>
            <a:off x="6007608" y="5614416"/>
            <a:ext cx="5342839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 forecasting, so waste and stock-outs are guesswork.</a:t>
            </a:r>
            <a:endParaRPr lang="en-US" sz="1050" dirty="0"/>
          </a:p>
        </p:txBody>
      </p:sp>
      <p:sp>
        <p:nvSpPr>
          <p:cNvPr id="32" name="Text 30"/>
          <p:cNvSpPr/>
          <p:nvPr/>
        </p:nvSpPr>
        <p:spPr>
          <a:xfrm>
            <a:off x="640080" y="6144768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i="1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Pains verbatim from operator conversations · fragmentation tax paid monthly by the independents who make up most of the market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SOLUTION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platform. Scan to serve.</a:t>
            </a:r>
            <a:endParaRPr lang="en-US" sz="3100" dirty="0"/>
          </a:p>
        </p:txBody>
      </p:sp>
      <p:sp>
        <p:nvSpPr>
          <p:cNvPr id="6" name="Shape 4"/>
          <p:cNvSpPr/>
          <p:nvPr/>
        </p:nvSpPr>
        <p:spPr>
          <a:xfrm>
            <a:off x="640080" y="1600200"/>
            <a:ext cx="2514600" cy="1170432"/>
          </a:xfrm>
          <a:prstGeom prst="roundRect">
            <a:avLst>
              <a:gd name="adj" fmla="val 5469"/>
            </a:avLst>
          </a:prstGeom>
          <a:solidFill>
            <a:srgbClr val="FFFFFF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804672" y="1783080"/>
            <a:ext cx="475488" cy="475488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8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" y="1892808"/>
            <a:ext cx="256032" cy="256032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1408176" y="1792224"/>
            <a:ext cx="1691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Guest scans QR</a:t>
            </a:r>
            <a:endParaRPr lang="en-US" sz="1250" dirty="0"/>
          </a:p>
        </p:txBody>
      </p:sp>
      <p:sp>
        <p:nvSpPr>
          <p:cNvPr id="10" name="Text 7"/>
          <p:cNvSpPr/>
          <p:nvPr/>
        </p:nvSpPr>
        <p:spPr>
          <a:xfrm>
            <a:off x="1408176" y="2084832"/>
            <a:ext cx="16916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orders in any of 15 languages</a:t>
            </a:r>
            <a:endParaRPr lang="en-US" sz="1000" dirty="0"/>
          </a:p>
        </p:txBody>
      </p:sp>
      <p:sp>
        <p:nvSpPr>
          <p:cNvPr id="11" name="Text 8"/>
          <p:cNvSpPr/>
          <p:nvPr/>
        </p:nvSpPr>
        <p:spPr>
          <a:xfrm>
            <a:off x="3127248" y="1947672"/>
            <a:ext cx="3291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2000" dirty="0"/>
          </a:p>
        </p:txBody>
      </p:sp>
      <p:sp>
        <p:nvSpPr>
          <p:cNvPr id="12" name="Shape 9"/>
          <p:cNvSpPr/>
          <p:nvPr/>
        </p:nvSpPr>
        <p:spPr>
          <a:xfrm>
            <a:off x="3429000" y="1600200"/>
            <a:ext cx="2514600" cy="1170432"/>
          </a:xfrm>
          <a:prstGeom prst="roundRect">
            <a:avLst>
              <a:gd name="adj" fmla="val 5469"/>
            </a:avLst>
          </a:prstGeom>
          <a:solidFill>
            <a:srgbClr val="FFFFFF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3593592" y="1783080"/>
            <a:ext cx="475488" cy="475488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1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3320" y="1892808"/>
            <a:ext cx="256032" cy="256032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4197096" y="1792224"/>
            <a:ext cx="1691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Kitchen sees it</a:t>
            </a:r>
            <a:endParaRPr lang="en-US" sz="1250" dirty="0"/>
          </a:p>
        </p:txBody>
      </p:sp>
      <p:sp>
        <p:nvSpPr>
          <p:cNvPr id="16" name="Text 12"/>
          <p:cNvSpPr/>
          <p:nvPr/>
        </p:nvSpPr>
        <p:spPr>
          <a:xfrm>
            <a:off x="4197096" y="2084832"/>
            <a:ext cx="16916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realtime KDS in ~1 second</a:t>
            </a:r>
            <a:endParaRPr lang="en-US" sz="1000" dirty="0"/>
          </a:p>
        </p:txBody>
      </p:sp>
      <p:sp>
        <p:nvSpPr>
          <p:cNvPr id="17" name="Text 13"/>
          <p:cNvSpPr/>
          <p:nvPr/>
        </p:nvSpPr>
        <p:spPr>
          <a:xfrm>
            <a:off x="5916168" y="1947672"/>
            <a:ext cx="3291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2000" dirty="0"/>
          </a:p>
        </p:txBody>
      </p:sp>
      <p:sp>
        <p:nvSpPr>
          <p:cNvPr id="18" name="Shape 14"/>
          <p:cNvSpPr/>
          <p:nvPr/>
        </p:nvSpPr>
        <p:spPr>
          <a:xfrm>
            <a:off x="6217920" y="1600200"/>
            <a:ext cx="2514600" cy="1170432"/>
          </a:xfrm>
          <a:prstGeom prst="roundRect">
            <a:avLst>
              <a:gd name="adj" fmla="val 5469"/>
            </a:avLst>
          </a:prstGeom>
          <a:solidFill>
            <a:srgbClr val="FFFFFF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19" name="Shape 15"/>
          <p:cNvSpPr/>
          <p:nvPr/>
        </p:nvSpPr>
        <p:spPr>
          <a:xfrm>
            <a:off x="6382512" y="1783080"/>
            <a:ext cx="475488" cy="475488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20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2240" y="1892808"/>
            <a:ext cx="256032" cy="256032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6986016" y="1792224"/>
            <a:ext cx="1691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Guest pays</a:t>
            </a:r>
            <a:endParaRPr lang="en-US" sz="1250" dirty="0"/>
          </a:p>
        </p:txBody>
      </p:sp>
      <p:sp>
        <p:nvSpPr>
          <p:cNvPr id="22" name="Text 17"/>
          <p:cNvSpPr/>
          <p:nvPr/>
        </p:nvSpPr>
        <p:spPr>
          <a:xfrm>
            <a:off x="6986016" y="2084832"/>
            <a:ext cx="16916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UPI, card — Razorpay or Stripe</a:t>
            </a:r>
            <a:endParaRPr lang="en-US" sz="1000" dirty="0"/>
          </a:p>
        </p:txBody>
      </p:sp>
      <p:sp>
        <p:nvSpPr>
          <p:cNvPr id="23" name="Text 18"/>
          <p:cNvSpPr/>
          <p:nvPr/>
        </p:nvSpPr>
        <p:spPr>
          <a:xfrm>
            <a:off x="8705088" y="1947672"/>
            <a:ext cx="3291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2000" dirty="0"/>
          </a:p>
        </p:txBody>
      </p:sp>
      <p:sp>
        <p:nvSpPr>
          <p:cNvPr id="24" name="Shape 19"/>
          <p:cNvSpPr/>
          <p:nvPr/>
        </p:nvSpPr>
        <p:spPr>
          <a:xfrm>
            <a:off x="9006840" y="1600200"/>
            <a:ext cx="2514600" cy="1170432"/>
          </a:xfrm>
          <a:prstGeom prst="roundRect">
            <a:avLst>
              <a:gd name="adj" fmla="val 5469"/>
            </a:avLst>
          </a:prstGeom>
          <a:solidFill>
            <a:srgbClr val="FFFFFF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25" name="Shape 20"/>
          <p:cNvSpPr/>
          <p:nvPr/>
        </p:nvSpPr>
        <p:spPr>
          <a:xfrm>
            <a:off x="9171432" y="1783080"/>
            <a:ext cx="475488" cy="475488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26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1160" y="1892808"/>
            <a:ext cx="256032" cy="256032"/>
          </a:xfrm>
          <a:prstGeom prst="rect">
            <a:avLst/>
          </a:prstGeom>
        </p:spPr>
      </p:pic>
      <p:sp>
        <p:nvSpPr>
          <p:cNvPr id="27" name="Text 21"/>
          <p:cNvSpPr/>
          <p:nvPr/>
        </p:nvSpPr>
        <p:spPr>
          <a:xfrm>
            <a:off x="9774936" y="1792224"/>
            <a:ext cx="1691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Loyalty accrues</a:t>
            </a:r>
            <a:endParaRPr lang="en-US" sz="1250" dirty="0"/>
          </a:p>
        </p:txBody>
      </p:sp>
      <p:sp>
        <p:nvSpPr>
          <p:cNvPr id="28" name="Text 22"/>
          <p:cNvSpPr/>
          <p:nvPr/>
        </p:nvSpPr>
        <p:spPr>
          <a:xfrm>
            <a:off x="9774936" y="2084832"/>
            <a:ext cx="16916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bank-grade wallet, automatic</a:t>
            </a:r>
            <a:endParaRPr lang="en-US" sz="1000" dirty="0"/>
          </a:p>
        </p:txBody>
      </p:sp>
      <p:sp>
        <p:nvSpPr>
          <p:cNvPr id="29" name="Shape 23"/>
          <p:cNvSpPr/>
          <p:nvPr/>
        </p:nvSpPr>
        <p:spPr>
          <a:xfrm>
            <a:off x="640080" y="3154680"/>
            <a:ext cx="3493008" cy="1243584"/>
          </a:xfrm>
          <a:prstGeom prst="roundRect">
            <a:avLst>
              <a:gd name="adj" fmla="val 5147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pic>
        <p:nvPicPr>
          <p:cNvPr id="30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672" y="3300984"/>
            <a:ext cx="274320" cy="274320"/>
          </a:xfrm>
          <a:prstGeom prst="rect">
            <a:avLst/>
          </a:prstGeom>
        </p:spPr>
      </p:pic>
      <p:sp>
        <p:nvSpPr>
          <p:cNvPr id="31" name="Text 24"/>
          <p:cNvSpPr/>
          <p:nvPr/>
        </p:nvSpPr>
        <p:spPr>
          <a:xfrm>
            <a:off x="1170432" y="3264408"/>
            <a:ext cx="28346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Scan-to-Serve Operations</a:t>
            </a:r>
            <a:endParaRPr lang="en-US" sz="1150" dirty="0"/>
          </a:p>
        </p:txBody>
      </p:sp>
      <p:sp>
        <p:nvSpPr>
          <p:cNvPr id="32" name="Text 25"/>
          <p:cNvSpPr/>
          <p:nvPr/>
        </p:nvSpPr>
        <p:spPr>
          <a:xfrm>
            <a:off x="804672" y="3611880"/>
            <a:ext cx="316382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QR dine-in, ~1s KDS, table sessions, waitlist, Order-While-You-Wait</a:t>
            </a:r>
            <a:endParaRPr lang="en-US" sz="950" dirty="0"/>
          </a:p>
        </p:txBody>
      </p:sp>
      <p:sp>
        <p:nvSpPr>
          <p:cNvPr id="33" name="Shape 26"/>
          <p:cNvSpPr/>
          <p:nvPr/>
        </p:nvSpPr>
        <p:spPr>
          <a:xfrm>
            <a:off x="4334256" y="3154680"/>
            <a:ext cx="3493008" cy="1243584"/>
          </a:xfrm>
          <a:prstGeom prst="roundRect">
            <a:avLst>
              <a:gd name="adj" fmla="val 5147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pic>
        <p:nvPicPr>
          <p:cNvPr id="34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8848" y="3300984"/>
            <a:ext cx="274320" cy="274320"/>
          </a:xfrm>
          <a:prstGeom prst="rect">
            <a:avLst/>
          </a:prstGeom>
        </p:spPr>
      </p:pic>
      <p:sp>
        <p:nvSpPr>
          <p:cNvPr id="35" name="Text 27"/>
          <p:cNvSpPr/>
          <p:nvPr/>
        </p:nvSpPr>
        <p:spPr>
          <a:xfrm>
            <a:off x="4864608" y="3264408"/>
            <a:ext cx="28346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Revenue &amp; Growth Intelligence</a:t>
            </a:r>
            <a:endParaRPr lang="en-US" sz="1150" dirty="0"/>
          </a:p>
        </p:txBody>
      </p:sp>
      <p:sp>
        <p:nvSpPr>
          <p:cNvPr id="36" name="Text 28"/>
          <p:cNvSpPr/>
          <p:nvPr/>
        </p:nvSpPr>
        <p:spPr>
          <a:xfrm>
            <a:off x="4498848" y="3611880"/>
            <a:ext cx="316382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AI menu scan, smart upsell, 11 deterministic engines, ROI ledger, loyalty</a:t>
            </a:r>
            <a:endParaRPr lang="en-US" sz="950" dirty="0"/>
          </a:p>
        </p:txBody>
      </p:sp>
      <p:sp>
        <p:nvSpPr>
          <p:cNvPr id="37" name="Shape 29"/>
          <p:cNvSpPr/>
          <p:nvPr/>
        </p:nvSpPr>
        <p:spPr>
          <a:xfrm>
            <a:off x="8028432" y="3154680"/>
            <a:ext cx="3493008" cy="1243584"/>
          </a:xfrm>
          <a:prstGeom prst="roundRect">
            <a:avLst>
              <a:gd name="adj" fmla="val 5147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pic>
        <p:nvPicPr>
          <p:cNvPr id="38" name="Image 6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93024" y="3300984"/>
            <a:ext cx="274320" cy="274320"/>
          </a:xfrm>
          <a:prstGeom prst="rect">
            <a:avLst/>
          </a:prstGeom>
        </p:spPr>
      </p:pic>
      <p:sp>
        <p:nvSpPr>
          <p:cNvPr id="39" name="Text 30"/>
          <p:cNvSpPr/>
          <p:nvPr/>
        </p:nvSpPr>
        <p:spPr>
          <a:xfrm>
            <a:off x="8558784" y="3264408"/>
            <a:ext cx="28346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Global Billing &amp; Compliance</a:t>
            </a:r>
            <a:endParaRPr lang="en-US" sz="1150" dirty="0"/>
          </a:p>
        </p:txBody>
      </p:sp>
      <p:sp>
        <p:nvSpPr>
          <p:cNvPr id="40" name="Text 31"/>
          <p:cNvSpPr/>
          <p:nvPr/>
        </p:nvSpPr>
        <p:spPr>
          <a:xfrm>
            <a:off x="8193024" y="3611880"/>
            <a:ext cx="316382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Dual-gateway, 10 currencies, 12-country tax engine (activation-gated)</a:t>
            </a:r>
            <a:endParaRPr lang="en-US" sz="950" dirty="0"/>
          </a:p>
        </p:txBody>
      </p:sp>
      <p:sp>
        <p:nvSpPr>
          <p:cNvPr id="41" name="Shape 32"/>
          <p:cNvSpPr/>
          <p:nvPr/>
        </p:nvSpPr>
        <p:spPr>
          <a:xfrm>
            <a:off x="640080" y="4544568"/>
            <a:ext cx="3493008" cy="1243584"/>
          </a:xfrm>
          <a:prstGeom prst="roundRect">
            <a:avLst>
              <a:gd name="adj" fmla="val 5147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pic>
        <p:nvPicPr>
          <p:cNvPr id="42" name="Image 7" descr="preencoded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4672" y="4690872"/>
            <a:ext cx="274320" cy="274320"/>
          </a:xfrm>
          <a:prstGeom prst="rect">
            <a:avLst/>
          </a:prstGeom>
        </p:spPr>
      </p:pic>
      <p:sp>
        <p:nvSpPr>
          <p:cNvPr id="43" name="Text 33"/>
          <p:cNvSpPr/>
          <p:nvPr/>
        </p:nvSpPr>
        <p:spPr>
          <a:xfrm>
            <a:off x="1170432" y="4654296"/>
            <a:ext cx="28346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Zero-Friction Migration</a:t>
            </a:r>
            <a:endParaRPr lang="en-US" sz="1150" dirty="0"/>
          </a:p>
        </p:txBody>
      </p:sp>
      <p:sp>
        <p:nvSpPr>
          <p:cNvPr id="44" name="Text 34"/>
          <p:cNvSpPr/>
          <p:nvPr/>
        </p:nvSpPr>
        <p:spPr>
          <a:xfrm>
            <a:off x="804672" y="5001768"/>
            <a:ext cx="316382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13+ POS fingerprints, dry-run first, readiness score, camera menu import</a:t>
            </a:r>
            <a:endParaRPr lang="en-US" sz="950" dirty="0"/>
          </a:p>
        </p:txBody>
      </p:sp>
      <p:sp>
        <p:nvSpPr>
          <p:cNvPr id="45" name="Shape 35"/>
          <p:cNvSpPr/>
          <p:nvPr/>
        </p:nvSpPr>
        <p:spPr>
          <a:xfrm>
            <a:off x="4334256" y="4544568"/>
            <a:ext cx="3493008" cy="1243584"/>
          </a:xfrm>
          <a:prstGeom prst="roundRect">
            <a:avLst>
              <a:gd name="adj" fmla="val 5147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pic>
        <p:nvPicPr>
          <p:cNvPr id="46" name="Image 8" descr="preencoded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98848" y="4690872"/>
            <a:ext cx="274320" cy="274320"/>
          </a:xfrm>
          <a:prstGeom prst="rect">
            <a:avLst/>
          </a:prstGeom>
        </p:spPr>
      </p:pic>
      <p:sp>
        <p:nvSpPr>
          <p:cNvPr id="47" name="Text 36"/>
          <p:cNvSpPr/>
          <p:nvPr/>
        </p:nvSpPr>
        <p:spPr>
          <a:xfrm>
            <a:off x="4864608" y="4654296"/>
            <a:ext cx="28346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Lite</a:t>
            </a:r>
            <a:endParaRPr lang="en-US" sz="1150" dirty="0"/>
          </a:p>
        </p:txBody>
      </p:sp>
      <p:sp>
        <p:nvSpPr>
          <p:cNvPr id="48" name="Text 37"/>
          <p:cNvSpPr/>
          <p:nvPr/>
        </p:nvSpPr>
        <p:spPr>
          <a:xfrm>
            <a:off x="4498848" y="5001768"/>
            <a:ext cx="316382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Zero-commission street-vendor tier; on-device UPI SMS confirmation</a:t>
            </a:r>
            <a:endParaRPr lang="en-US" sz="950" dirty="0"/>
          </a:p>
        </p:txBody>
      </p:sp>
      <p:sp>
        <p:nvSpPr>
          <p:cNvPr id="49" name="Shape 38"/>
          <p:cNvSpPr/>
          <p:nvPr/>
        </p:nvSpPr>
        <p:spPr>
          <a:xfrm>
            <a:off x="8028432" y="4544568"/>
            <a:ext cx="3493008" cy="1243584"/>
          </a:xfrm>
          <a:prstGeom prst="roundRect">
            <a:avLst>
              <a:gd name="adj" fmla="val 5147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pic>
        <p:nvPicPr>
          <p:cNvPr id="50" name="Image 9" descr="preencoded.png">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93024" y="4690872"/>
            <a:ext cx="274320" cy="274320"/>
          </a:xfrm>
          <a:prstGeom prst="rect">
            <a:avLst/>
          </a:prstGeom>
        </p:spPr>
      </p:pic>
      <p:sp>
        <p:nvSpPr>
          <p:cNvPr id="51" name="Text 39"/>
          <p:cNvSpPr/>
          <p:nvPr/>
        </p:nvSpPr>
        <p:spPr>
          <a:xfrm>
            <a:off x="8558784" y="4654296"/>
            <a:ext cx="28346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Platform Command &amp; Trust</a:t>
            </a:r>
            <a:endParaRPr lang="en-US" sz="1150" dirty="0"/>
          </a:p>
        </p:txBody>
      </p:sp>
      <p:sp>
        <p:nvSpPr>
          <p:cNvPr id="52" name="Text 40"/>
          <p:cNvSpPr/>
          <p:nvPr/>
        </p:nvSpPr>
        <p:spPr>
          <a:xfrm>
            <a:off x="8193024" y="5001768"/>
            <a:ext cx="316382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Master admin, dual-approval God Mode, tamper-evident audit chain</a:t>
            </a:r>
            <a:endParaRPr lang="en-US" sz="950" dirty="0"/>
          </a:p>
        </p:txBody>
      </p:sp>
      <p:sp>
        <p:nvSpPr>
          <p:cNvPr id="53" name="Text 41"/>
          <p:cNvSpPr/>
          <p:nvPr/>
        </p:nvSpPr>
        <p:spPr>
          <a:xfrm>
            <a:off x="640080" y="6053328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 new hardware · no card reader required · 14-day free trial · ~8-minute self-serve onboarding target</a:t>
            </a:r>
            <a:endParaRPr lang="en-US" sz="10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PRODUCT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Live in production — not a prototype.</a:t>
            </a:r>
            <a:endParaRPr lang="en-US" sz="3100" dirty="0"/>
          </a:p>
        </p:txBody>
      </p:sp>
      <p:sp>
        <p:nvSpPr>
          <p:cNvPr id="6" name="Shape 4"/>
          <p:cNvSpPr/>
          <p:nvPr/>
        </p:nvSpPr>
        <p:spPr>
          <a:xfrm>
            <a:off x="640080" y="1600200"/>
            <a:ext cx="2743200" cy="4297680"/>
          </a:xfrm>
          <a:prstGeom prst="roundRect">
            <a:avLst>
              <a:gd name="adj" fmla="val 2333"/>
            </a:avLst>
          </a:prstGeom>
          <a:solidFill>
            <a:srgbClr val="FFFFFF"/>
          </a:solidFill>
          <a:ln w="9525">
            <a:solidFill>
              <a:srgbClr val="E8E2DC"/>
            </a:solidFill>
            <a:prstDash val="solid"/>
          </a:ln>
        </p:spPr>
      </p:sp>
      <p:pic>
        <p:nvPicPr>
          <p:cNvPr id="7" name="Image 0" descr="assets/Menu_Item_detailed_pag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9808" y="1709928"/>
            <a:ext cx="2523744" cy="4078224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640080" y="5943600"/>
            <a:ext cx="2743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Diner menu — guest phone</a:t>
            </a:r>
            <a:endParaRPr lang="en-US" sz="950" dirty="0"/>
          </a:p>
        </p:txBody>
      </p:sp>
      <p:sp>
        <p:nvSpPr>
          <p:cNvPr id="9" name="Shape 6"/>
          <p:cNvSpPr/>
          <p:nvPr/>
        </p:nvSpPr>
        <p:spPr>
          <a:xfrm>
            <a:off x="3703320" y="1600200"/>
            <a:ext cx="7818120" cy="4297680"/>
          </a:xfrm>
          <a:prstGeom prst="roundRect">
            <a:avLst>
              <a:gd name="adj" fmla="val 1489"/>
            </a:avLst>
          </a:prstGeom>
          <a:solidFill>
            <a:srgbClr val="FFFFFF"/>
          </a:solidFill>
          <a:ln w="9525">
            <a:solidFill>
              <a:srgbClr val="E8E2DC"/>
            </a:solidFill>
            <a:prstDash val="solid"/>
          </a:ln>
        </p:spPr>
      </p:sp>
      <p:pic>
        <p:nvPicPr>
          <p:cNvPr id="10" name="Image 1" descr="assets/Kitchen_Display_screen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0560" y="1810512"/>
            <a:ext cx="6254496" cy="3877056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3703320" y="5943600"/>
            <a:ext cx="7818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Realtime Kitchen Display — order lands ~1 second after the guest taps</a:t>
            </a:r>
            <a:endParaRPr lang="en-US" sz="950" dirty="0"/>
          </a:p>
        </p:txBody>
      </p:sp>
      <p:sp>
        <p:nvSpPr>
          <p:cNvPr id="12" name="Text 8"/>
          <p:cNvSpPr/>
          <p:nvPr/>
        </p:nvSpPr>
        <p:spPr>
          <a:xfrm>
            <a:off x="640080" y="6272784"/>
            <a:ext cx="10911535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Running on Railway · production release 76f67d0 · first design partner (SAPASA Cafe) in onboarding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DEPTH OF BUILD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Built and tested — before raising a rupee.</a:t>
            </a:r>
            <a:endParaRPr lang="en-US" sz="3100" dirty="0"/>
          </a:p>
        </p:txBody>
      </p:sp>
      <p:sp>
        <p:nvSpPr>
          <p:cNvPr id="6" name="Shape 4"/>
          <p:cNvSpPr/>
          <p:nvPr/>
        </p:nvSpPr>
        <p:spPr>
          <a:xfrm>
            <a:off x="640080" y="1645920"/>
            <a:ext cx="2084832" cy="1335024"/>
          </a:xfrm>
          <a:prstGeom prst="roundRect">
            <a:avLst>
              <a:gd name="adj" fmla="val 4795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86384" y="1737360"/>
            <a:ext cx="179222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~624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786384" y="2249424"/>
            <a:ext cx="179222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API endpoints</a:t>
            </a:r>
            <a:endParaRPr lang="en-US" sz="1150" dirty="0"/>
          </a:p>
        </p:txBody>
      </p:sp>
      <p:sp>
        <p:nvSpPr>
          <p:cNvPr id="9" name="Text 7"/>
          <p:cNvSpPr/>
          <p:nvPr/>
        </p:nvSpPr>
        <p:spPr>
          <a:xfrm>
            <a:off x="786384" y="2532888"/>
            <a:ext cx="1792224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103 route modules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2880360" y="1645920"/>
            <a:ext cx="2084832" cy="1335024"/>
          </a:xfrm>
          <a:prstGeom prst="roundRect">
            <a:avLst>
              <a:gd name="adj" fmla="val 4795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3026664" y="1737360"/>
            <a:ext cx="179222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~249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3026664" y="2249424"/>
            <a:ext cx="179222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database tables</a:t>
            </a:r>
            <a:endParaRPr lang="en-US" sz="1150" dirty="0"/>
          </a:p>
        </p:txBody>
      </p:sp>
      <p:sp>
        <p:nvSpPr>
          <p:cNvPr id="13" name="Text 11"/>
          <p:cNvSpPr/>
          <p:nvPr/>
        </p:nvSpPr>
        <p:spPr>
          <a:xfrm>
            <a:off x="3026664" y="2532888"/>
            <a:ext cx="1792224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58 schema modules · 101 migrations</a:t>
            </a:r>
            <a:endParaRPr lang="en-US" sz="950" dirty="0"/>
          </a:p>
        </p:txBody>
      </p:sp>
      <p:sp>
        <p:nvSpPr>
          <p:cNvPr id="14" name="Shape 12"/>
          <p:cNvSpPr/>
          <p:nvPr/>
        </p:nvSpPr>
        <p:spPr>
          <a:xfrm>
            <a:off x="5120640" y="1645920"/>
            <a:ext cx="2084832" cy="1335024"/>
          </a:xfrm>
          <a:prstGeom prst="roundRect">
            <a:avLst>
              <a:gd name="adj" fmla="val 4795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5266944" y="1737360"/>
            <a:ext cx="179222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82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5266944" y="2249424"/>
            <a:ext cx="179222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SPA routes</a:t>
            </a:r>
            <a:endParaRPr lang="en-US" sz="1150" dirty="0"/>
          </a:p>
        </p:txBody>
      </p:sp>
      <p:sp>
        <p:nvSpPr>
          <p:cNvPr id="17" name="Text 15"/>
          <p:cNvSpPr/>
          <p:nvPr/>
        </p:nvSpPr>
        <p:spPr>
          <a:xfrm>
            <a:off x="5266944" y="2532888"/>
            <a:ext cx="1792224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73 pages · mobile-responsive</a:t>
            </a:r>
            <a:endParaRPr lang="en-US" sz="950" dirty="0"/>
          </a:p>
        </p:txBody>
      </p:sp>
      <p:sp>
        <p:nvSpPr>
          <p:cNvPr id="18" name="Shape 16"/>
          <p:cNvSpPr/>
          <p:nvPr/>
        </p:nvSpPr>
        <p:spPr>
          <a:xfrm>
            <a:off x="7360920" y="1645920"/>
            <a:ext cx="2084832" cy="1335024"/>
          </a:xfrm>
          <a:prstGeom prst="roundRect">
            <a:avLst>
              <a:gd name="adj" fmla="val 4795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7507224" y="1737360"/>
            <a:ext cx="179222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29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7507224" y="2249424"/>
            <a:ext cx="179222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AI capabilities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7507224" y="2532888"/>
            <a:ext cx="1792224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verified in production code</a:t>
            </a:r>
            <a:endParaRPr lang="en-US" sz="950" dirty="0"/>
          </a:p>
        </p:txBody>
      </p:sp>
      <p:sp>
        <p:nvSpPr>
          <p:cNvPr id="22" name="Shape 20"/>
          <p:cNvSpPr/>
          <p:nvPr/>
        </p:nvSpPr>
        <p:spPr>
          <a:xfrm>
            <a:off x="9601200" y="1645920"/>
            <a:ext cx="2084832" cy="1335024"/>
          </a:xfrm>
          <a:prstGeom prst="roundRect">
            <a:avLst>
              <a:gd name="adj" fmla="val 4795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9747504" y="1737360"/>
            <a:ext cx="179222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27</a:t>
            </a:r>
            <a:endParaRPr lang="en-US" sz="2400" dirty="0"/>
          </a:p>
        </p:txBody>
      </p:sp>
      <p:sp>
        <p:nvSpPr>
          <p:cNvPr id="24" name="Text 22"/>
          <p:cNvSpPr/>
          <p:nvPr/>
        </p:nvSpPr>
        <p:spPr>
          <a:xfrm>
            <a:off x="9747504" y="2249424"/>
            <a:ext cx="179222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background jobs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9747504" y="2532888"/>
            <a:ext cx="1792224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Postgres-queued, idempotent</a:t>
            </a:r>
            <a:endParaRPr lang="en-US" sz="950" dirty="0"/>
          </a:p>
        </p:txBody>
      </p:sp>
      <p:sp>
        <p:nvSpPr>
          <p:cNvPr id="26" name="Shape 24"/>
          <p:cNvSpPr/>
          <p:nvPr/>
        </p:nvSpPr>
        <p:spPr>
          <a:xfrm>
            <a:off x="640080" y="3127248"/>
            <a:ext cx="2084832" cy="1335024"/>
          </a:xfrm>
          <a:prstGeom prst="roundRect">
            <a:avLst>
              <a:gd name="adj" fmla="val 4795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86384" y="3218688"/>
            <a:ext cx="179222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4,700+</a:t>
            </a:r>
            <a:endParaRPr lang="en-US" sz="2400" dirty="0"/>
          </a:p>
        </p:txBody>
      </p:sp>
      <p:sp>
        <p:nvSpPr>
          <p:cNvPr id="28" name="Text 26"/>
          <p:cNvSpPr/>
          <p:nvPr/>
        </p:nvSpPr>
        <p:spPr>
          <a:xfrm>
            <a:off x="786384" y="3730752"/>
            <a:ext cx="179222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automated tests</a:t>
            </a:r>
            <a:endParaRPr lang="en-US" sz="1150" dirty="0"/>
          </a:p>
        </p:txBody>
      </p:sp>
      <p:sp>
        <p:nvSpPr>
          <p:cNvPr id="29" name="Text 27"/>
          <p:cNvSpPr/>
          <p:nvPr/>
        </p:nvSpPr>
        <p:spPr>
          <a:xfrm>
            <a:off x="786384" y="4014216"/>
            <a:ext cx="1792224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544 files · zero skipped</a:t>
            </a:r>
            <a:endParaRPr lang="en-US" sz="950" dirty="0"/>
          </a:p>
        </p:txBody>
      </p:sp>
      <p:sp>
        <p:nvSpPr>
          <p:cNvPr id="30" name="Shape 28"/>
          <p:cNvSpPr/>
          <p:nvPr/>
        </p:nvSpPr>
        <p:spPr>
          <a:xfrm>
            <a:off x="2880360" y="3127248"/>
            <a:ext cx="2084832" cy="1335024"/>
          </a:xfrm>
          <a:prstGeom prst="roundRect">
            <a:avLst>
              <a:gd name="adj" fmla="val 4795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3026664" y="3218688"/>
            <a:ext cx="179222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</a:t>
            </a:r>
            <a:endParaRPr lang="en-US" sz="2400" dirty="0"/>
          </a:p>
        </p:txBody>
      </p:sp>
      <p:sp>
        <p:nvSpPr>
          <p:cNvPr id="32" name="Text 30"/>
          <p:cNvSpPr/>
          <p:nvPr/>
        </p:nvSpPr>
        <p:spPr>
          <a:xfrm>
            <a:off x="3026664" y="3730752"/>
            <a:ext cx="179222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menu languages</a:t>
            </a:r>
            <a:endParaRPr lang="en-US" sz="1150" dirty="0"/>
          </a:p>
        </p:txBody>
      </p:sp>
      <p:sp>
        <p:nvSpPr>
          <p:cNvPr id="33" name="Text 31"/>
          <p:cNvSpPr/>
          <p:nvPr/>
        </p:nvSpPr>
        <p:spPr>
          <a:xfrm>
            <a:off x="3026664" y="4014216"/>
            <a:ext cx="1792224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cached translation</a:t>
            </a:r>
            <a:endParaRPr lang="en-US" sz="950" dirty="0"/>
          </a:p>
        </p:txBody>
      </p:sp>
      <p:sp>
        <p:nvSpPr>
          <p:cNvPr id="34" name="Shape 32"/>
          <p:cNvSpPr/>
          <p:nvPr/>
        </p:nvSpPr>
        <p:spPr>
          <a:xfrm>
            <a:off x="5120640" y="3127248"/>
            <a:ext cx="2084832" cy="1335024"/>
          </a:xfrm>
          <a:prstGeom prst="roundRect">
            <a:avLst>
              <a:gd name="adj" fmla="val 4795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5266944" y="3218688"/>
            <a:ext cx="179222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2400" dirty="0"/>
          </a:p>
        </p:txBody>
      </p:sp>
      <p:sp>
        <p:nvSpPr>
          <p:cNvPr id="36" name="Text 34"/>
          <p:cNvSpPr/>
          <p:nvPr/>
        </p:nvSpPr>
        <p:spPr>
          <a:xfrm>
            <a:off x="5266944" y="3730752"/>
            <a:ext cx="179222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currencies</a:t>
            </a:r>
            <a:endParaRPr lang="en-US" sz="1150" dirty="0"/>
          </a:p>
        </p:txBody>
      </p:sp>
      <p:sp>
        <p:nvSpPr>
          <p:cNvPr id="37" name="Text 35"/>
          <p:cNvSpPr/>
          <p:nvPr/>
        </p:nvSpPr>
        <p:spPr>
          <a:xfrm>
            <a:off x="5266944" y="4014216"/>
            <a:ext cx="1792224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12-country tax engine, gated</a:t>
            </a:r>
            <a:endParaRPr lang="en-US" sz="950" dirty="0"/>
          </a:p>
        </p:txBody>
      </p:sp>
      <p:sp>
        <p:nvSpPr>
          <p:cNvPr id="38" name="Shape 36"/>
          <p:cNvSpPr/>
          <p:nvPr/>
        </p:nvSpPr>
        <p:spPr>
          <a:xfrm>
            <a:off x="7360920" y="3127248"/>
            <a:ext cx="2084832" cy="1335024"/>
          </a:xfrm>
          <a:prstGeom prst="roundRect">
            <a:avLst>
              <a:gd name="adj" fmla="val 4795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7507224" y="3218688"/>
            <a:ext cx="179222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13+</a:t>
            </a:r>
            <a:endParaRPr lang="en-US" sz="2400" dirty="0"/>
          </a:p>
        </p:txBody>
      </p:sp>
      <p:sp>
        <p:nvSpPr>
          <p:cNvPr id="40" name="Text 38"/>
          <p:cNvSpPr/>
          <p:nvPr/>
        </p:nvSpPr>
        <p:spPr>
          <a:xfrm>
            <a:off x="7507224" y="3730752"/>
            <a:ext cx="179222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POS fingerprints</a:t>
            </a:r>
            <a:endParaRPr lang="en-US" sz="1150" dirty="0"/>
          </a:p>
        </p:txBody>
      </p:sp>
      <p:sp>
        <p:nvSpPr>
          <p:cNvPr id="41" name="Text 39"/>
          <p:cNvSpPr/>
          <p:nvPr/>
        </p:nvSpPr>
        <p:spPr>
          <a:xfrm>
            <a:off x="7507224" y="4014216"/>
            <a:ext cx="1792224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AI migration engine</a:t>
            </a:r>
            <a:endParaRPr lang="en-US" sz="950" dirty="0"/>
          </a:p>
        </p:txBody>
      </p:sp>
      <p:sp>
        <p:nvSpPr>
          <p:cNvPr id="42" name="Shape 40"/>
          <p:cNvSpPr/>
          <p:nvPr/>
        </p:nvSpPr>
        <p:spPr>
          <a:xfrm>
            <a:off x="9601200" y="3127248"/>
            <a:ext cx="2084832" cy="1335024"/>
          </a:xfrm>
          <a:prstGeom prst="roundRect">
            <a:avLst>
              <a:gd name="adj" fmla="val 4795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43" name="Text 41"/>
          <p:cNvSpPr/>
          <p:nvPr/>
        </p:nvSpPr>
        <p:spPr>
          <a:xfrm>
            <a:off x="9747504" y="3218688"/>
            <a:ext cx="179222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98/100</a:t>
            </a:r>
            <a:endParaRPr lang="en-US" sz="2400" dirty="0"/>
          </a:p>
        </p:txBody>
      </p:sp>
      <p:sp>
        <p:nvSpPr>
          <p:cNvPr id="44" name="Text 42"/>
          <p:cNvSpPr/>
          <p:nvPr/>
        </p:nvSpPr>
        <p:spPr>
          <a:xfrm>
            <a:off x="9747504" y="3730752"/>
            <a:ext cx="179222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pilot-ready</a:t>
            </a:r>
            <a:endParaRPr lang="en-US" sz="1150" dirty="0"/>
          </a:p>
        </p:txBody>
      </p:sp>
      <p:sp>
        <p:nvSpPr>
          <p:cNvPr id="45" name="Text 43"/>
          <p:cNvSpPr/>
          <p:nvPr/>
        </p:nvSpPr>
        <p:spPr>
          <a:xfrm>
            <a:off x="9747504" y="4014216"/>
            <a:ext cx="1792224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26-scenario gate</a:t>
            </a:r>
            <a:endParaRPr lang="en-US" sz="950" dirty="0"/>
          </a:p>
        </p:txBody>
      </p:sp>
      <p:sp>
        <p:nvSpPr>
          <p:cNvPr id="46" name="Shape 44"/>
          <p:cNvSpPr/>
          <p:nvPr/>
        </p:nvSpPr>
        <p:spPr>
          <a:xfrm>
            <a:off x="640080" y="4800600"/>
            <a:ext cx="10911535" cy="1143000"/>
          </a:xfrm>
          <a:prstGeom prst="roundRect">
            <a:avLst>
              <a:gd name="adj" fmla="val 5600"/>
            </a:avLst>
          </a:prstGeom>
          <a:solidFill>
            <a:srgbClr val="FDEBDD"/>
          </a:solidFill>
          <a:ln w="9525">
            <a:solidFill>
              <a:srgbClr val="F3D6C2"/>
            </a:solidFill>
            <a:prstDash val="solid"/>
          </a:ln>
        </p:spPr>
      </p:sp>
      <p:sp>
        <p:nvSpPr>
          <p:cNvPr id="47" name="Text 45"/>
          <p:cNvSpPr/>
          <p:nvPr/>
        </p:nvSpPr>
        <p:spPr>
          <a:xfrm>
            <a:off x="868680" y="4937760"/>
            <a:ext cx="104543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Correctness is engineered, not promised</a:t>
            </a:r>
            <a:endParaRPr lang="en-US" sz="1250" dirty="0"/>
          </a:p>
        </p:txBody>
      </p:sp>
      <p:sp>
        <p:nvSpPr>
          <p:cNvPr id="48" name="Text 46"/>
          <p:cNvSpPr/>
          <p:nvPr/>
        </p:nvSpPr>
        <p:spPr>
          <a:xfrm>
            <a:off x="868680" y="5230368"/>
            <a:ext cx="1045433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DB-enforced money integrity (subtotal + tax + service + tip = total as a database constraint) · immutable tax snapshots · CAS-guarded order state machine · strict CSRF (boot-fatal) · AES-256-GCM encrypted gateway keys · tamper-evident admin audit chain — all live on both environments.</a:t>
            </a:r>
            <a:endParaRPr lang="en-US" sz="10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WHY NOW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Five shifts converge on this exact product.</a:t>
            </a:r>
            <a:endParaRPr lang="en-US" sz="3100" dirty="0"/>
          </a:p>
        </p:txBody>
      </p:sp>
      <p:sp>
        <p:nvSpPr>
          <p:cNvPr id="6" name="Shape 4"/>
          <p:cNvSpPr/>
          <p:nvPr/>
        </p:nvSpPr>
        <p:spPr>
          <a:xfrm>
            <a:off x="640080" y="1737360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7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1520" y="1828800"/>
            <a:ext cx="237744" cy="237744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207008" y="1709928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QR + UPI behaviour is universal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1207008" y="1975104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Scanning to pay is muscle memory across urban India — scanning to order is the natural next step, no hardware needed.</a:t>
            </a:r>
            <a:endParaRPr lang="en-US" sz="1050" dirty="0"/>
          </a:p>
        </p:txBody>
      </p:sp>
      <p:sp>
        <p:nvSpPr>
          <p:cNvPr id="10" name="Shape 7"/>
          <p:cNvSpPr/>
          <p:nvPr/>
        </p:nvSpPr>
        <p:spPr>
          <a:xfrm>
            <a:off x="6309360" y="1737360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0" y="1828800"/>
            <a:ext cx="237744" cy="237744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6876288" y="1709928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WhatsApp is the business channel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6876288" y="1975104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~500M Indian users; ~85% open rates vs ~20% for email — phone-first outreach reaches operators email-gated SaaS never will.</a:t>
            </a:r>
            <a:endParaRPr lang="en-US" sz="1050" dirty="0"/>
          </a:p>
        </p:txBody>
      </p:sp>
      <p:sp>
        <p:nvSpPr>
          <p:cNvPr id="14" name="Shape 10"/>
          <p:cNvSpPr/>
          <p:nvPr/>
        </p:nvSpPr>
        <p:spPr>
          <a:xfrm>
            <a:off x="640080" y="3154680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15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" y="3246120"/>
            <a:ext cx="237744" cy="237744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1207008" y="3127248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AI cost curve finally works</a:t>
            </a:r>
            <a:endParaRPr lang="en-US" sz="1300" dirty="0"/>
          </a:p>
        </p:txBody>
      </p:sp>
      <p:sp>
        <p:nvSpPr>
          <p:cNvPr id="17" name="Text 12"/>
          <p:cNvSpPr/>
          <p:nvPr/>
        </p:nvSpPr>
        <p:spPr>
          <a:xfrm>
            <a:off x="1207008" y="3392424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Deterministic engines plus cost-efficient model tiers make per-restaurant AI viable at Indian price points — for the first time.</a:t>
            </a:r>
            <a:endParaRPr lang="en-US" sz="1050" dirty="0"/>
          </a:p>
        </p:txBody>
      </p:sp>
      <p:sp>
        <p:nvSpPr>
          <p:cNvPr id="18" name="Shape 13"/>
          <p:cNvSpPr/>
          <p:nvPr/>
        </p:nvSpPr>
        <p:spPr>
          <a:xfrm>
            <a:off x="6309360" y="3154680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1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0" y="3246120"/>
            <a:ext cx="237744" cy="237744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6876288" y="3127248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Aggregator commission fatigue</a:t>
            </a:r>
            <a:endParaRPr lang="en-US" sz="1300" dirty="0"/>
          </a:p>
        </p:txBody>
      </p:sp>
      <p:sp>
        <p:nvSpPr>
          <p:cNvPr id="21" name="Text 15"/>
          <p:cNvSpPr/>
          <p:nvPr/>
        </p:nvSpPr>
        <p:spPr>
          <a:xfrm>
            <a:off x="6876288" y="3392424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20–30% commissions have operators actively seeking an owned direct channel; hikes are a recurring buying trigger.</a:t>
            </a:r>
            <a:endParaRPr lang="en-US" sz="1050" dirty="0"/>
          </a:p>
        </p:txBody>
      </p:sp>
      <p:sp>
        <p:nvSpPr>
          <p:cNvPr id="22" name="Shape 16"/>
          <p:cNvSpPr/>
          <p:nvPr/>
        </p:nvSpPr>
        <p:spPr>
          <a:xfrm>
            <a:off x="640080" y="4572000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23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520" y="4663440"/>
            <a:ext cx="237744" cy="237744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1207008" y="4544568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compliance wave</a:t>
            </a:r>
            <a:endParaRPr lang="en-US" sz="1300" dirty="0"/>
          </a:p>
        </p:txBody>
      </p:sp>
      <p:sp>
        <p:nvSpPr>
          <p:cNvPr id="25" name="Text 18"/>
          <p:cNvSpPr/>
          <p:nvPr/>
        </p:nvSpPr>
        <p:spPr>
          <a:xfrm>
            <a:off x="1207008" y="4809744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DPDP in India, subscription law in Australia, GST churn — compliance-grade platforms win the switch decision.</a:t>
            </a:r>
            <a:endParaRPr lang="en-US" sz="1050" dirty="0"/>
          </a:p>
        </p:txBody>
      </p:sp>
      <p:sp>
        <p:nvSpPr>
          <p:cNvPr id="26" name="Shape 19"/>
          <p:cNvSpPr/>
          <p:nvPr/>
        </p:nvSpPr>
        <p:spPr>
          <a:xfrm>
            <a:off x="6309360" y="4462272"/>
            <a:ext cx="5394960" cy="1170432"/>
          </a:xfrm>
          <a:prstGeom prst="roundRect">
            <a:avLst>
              <a:gd name="adj" fmla="val 5469"/>
            </a:avLst>
          </a:prstGeom>
          <a:solidFill>
            <a:srgbClr val="FDEBDD"/>
          </a:solidFill>
          <a:ln w="9525">
            <a:solidFill>
              <a:srgbClr val="F3D6C2"/>
            </a:solidFill>
            <a:prstDash val="solid"/>
          </a:ln>
        </p:spPr>
      </p:sp>
      <p:sp>
        <p:nvSpPr>
          <p:cNvPr id="27" name="Text 20"/>
          <p:cNvSpPr/>
          <p:nvPr/>
        </p:nvSpPr>
        <p:spPr>
          <a:xfrm>
            <a:off x="6510528" y="4590288"/>
            <a:ext cx="5029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window</a:t>
            </a:r>
            <a:endParaRPr lang="en-US" sz="1200" dirty="0"/>
          </a:p>
        </p:txBody>
      </p:sp>
      <p:sp>
        <p:nvSpPr>
          <p:cNvPr id="28" name="Text 21"/>
          <p:cNvSpPr/>
          <p:nvPr/>
        </p:nvSpPr>
        <p:spPr>
          <a:xfrm>
            <a:off x="6510528" y="4873752"/>
            <a:ext cx="5029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Incumbents are architected for email, cards and bolt-on AI. Rebuilding for phone-first, UPI-native, deterministic-AI economics is a rewrite — not a feature.</a:t>
            </a:r>
            <a:endParaRPr lang="en-US" sz="10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MARKET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fast-compounding software market — sized honestly.</a:t>
            </a:r>
            <a:endParaRPr lang="en-US" sz="3100" dirty="0"/>
          </a:p>
        </p:txBody>
      </p:sp>
      <p:sp>
        <p:nvSpPr>
          <p:cNvPr id="6" name="Shape 4"/>
          <p:cNvSpPr/>
          <p:nvPr/>
        </p:nvSpPr>
        <p:spPr>
          <a:xfrm>
            <a:off x="640080" y="1691640"/>
            <a:ext cx="3520440" cy="1828800"/>
          </a:xfrm>
          <a:prstGeom prst="roundRect">
            <a:avLst>
              <a:gd name="adj" fmla="val 3500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86384" y="1783080"/>
            <a:ext cx="322783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$7.5B → $14.7B</a:t>
            </a:r>
            <a:endParaRPr lang="en-US" sz="2100" dirty="0"/>
          </a:p>
        </p:txBody>
      </p:sp>
      <p:sp>
        <p:nvSpPr>
          <p:cNvPr id="8" name="Text 6"/>
          <p:cNvSpPr/>
          <p:nvPr/>
        </p:nvSpPr>
        <p:spPr>
          <a:xfrm>
            <a:off x="786384" y="2295144"/>
            <a:ext cx="32278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Global restaurant-management software</a:t>
            </a:r>
            <a:endParaRPr lang="en-US" sz="1150" dirty="0"/>
          </a:p>
        </p:txBody>
      </p:sp>
      <p:sp>
        <p:nvSpPr>
          <p:cNvPr id="9" name="Text 7"/>
          <p:cNvSpPr/>
          <p:nvPr/>
        </p:nvSpPr>
        <p:spPr>
          <a:xfrm>
            <a:off x="786384" y="2578608"/>
            <a:ext cx="32278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2026 → 2030–31 · 17%+ CAGR · Grand View / Mordor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4334256" y="1691640"/>
            <a:ext cx="3520440" cy="1828800"/>
          </a:xfrm>
          <a:prstGeom prst="roundRect">
            <a:avLst>
              <a:gd name="adj" fmla="val 3500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480560" y="1783080"/>
            <a:ext cx="322783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$254M → $848M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4480560" y="2295144"/>
            <a:ext cx="32278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India restaurant-management software</a:t>
            </a:r>
            <a:endParaRPr lang="en-US" sz="1150" dirty="0"/>
          </a:p>
        </p:txBody>
      </p:sp>
      <p:sp>
        <p:nvSpPr>
          <p:cNvPr id="13" name="Text 11"/>
          <p:cNvSpPr/>
          <p:nvPr/>
        </p:nvSpPr>
        <p:spPr>
          <a:xfrm>
            <a:off x="4480560" y="2578608"/>
            <a:ext cx="32278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2024 → 2030 · 22.8% CAGR · Grand View</a:t>
            </a:r>
            <a:endParaRPr lang="en-US" sz="950" dirty="0"/>
          </a:p>
        </p:txBody>
      </p:sp>
      <p:sp>
        <p:nvSpPr>
          <p:cNvPr id="14" name="Shape 12"/>
          <p:cNvSpPr/>
          <p:nvPr/>
        </p:nvSpPr>
        <p:spPr>
          <a:xfrm>
            <a:off x="8028432" y="1691640"/>
            <a:ext cx="3520440" cy="1828800"/>
          </a:xfrm>
          <a:prstGeom prst="roundRect">
            <a:avLst>
              <a:gd name="adj" fmla="val 3500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4736" y="1783080"/>
            <a:ext cx="322783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~$66–80B</a:t>
            </a:r>
            <a:endParaRPr lang="en-US" sz="2100" dirty="0"/>
          </a:p>
        </p:txBody>
      </p:sp>
      <p:sp>
        <p:nvSpPr>
          <p:cNvPr id="16" name="Text 14"/>
          <p:cNvSpPr/>
          <p:nvPr/>
        </p:nvSpPr>
        <p:spPr>
          <a:xfrm>
            <a:off x="8174736" y="2295144"/>
            <a:ext cx="32278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India food-services market (FY24)</a:t>
            </a:r>
            <a:endParaRPr lang="en-US" sz="1150" dirty="0"/>
          </a:p>
        </p:txBody>
      </p:sp>
      <p:sp>
        <p:nvSpPr>
          <p:cNvPr id="17" name="Text 15"/>
          <p:cNvSpPr/>
          <p:nvPr/>
        </p:nvSpPr>
        <p:spPr>
          <a:xfrm>
            <a:off x="8174736" y="2578608"/>
            <a:ext cx="32278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NRAI / Redseer · organized segment ~$30B</a:t>
            </a:r>
            <a:endParaRPr lang="en-US" sz="950" dirty="0"/>
          </a:p>
        </p:txBody>
      </p:sp>
      <p:sp>
        <p:nvSpPr>
          <p:cNvPr id="18" name="Shape 16"/>
          <p:cNvSpPr/>
          <p:nvPr/>
        </p:nvSpPr>
        <p:spPr>
          <a:xfrm>
            <a:off x="640080" y="3749040"/>
            <a:ext cx="3520440" cy="1554480"/>
          </a:xfrm>
          <a:prstGeom prst="roundRect">
            <a:avLst>
              <a:gd name="adj" fmla="val 4118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786384" y="3840480"/>
            <a:ext cx="322783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~$3.2B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786384" y="4352544"/>
            <a:ext cx="32278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APAC serviceable market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786384" y="4636008"/>
            <a:ext cx="322783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restaurant software, addressable via the 10-currency build</a:t>
            </a:r>
            <a:endParaRPr lang="en-US" sz="950" dirty="0"/>
          </a:p>
        </p:txBody>
      </p:sp>
      <p:sp>
        <p:nvSpPr>
          <p:cNvPr id="22" name="Shape 20"/>
          <p:cNvSpPr/>
          <p:nvPr/>
        </p:nvSpPr>
        <p:spPr>
          <a:xfrm>
            <a:off x="4334256" y="3749040"/>
            <a:ext cx="3520440" cy="1554480"/>
          </a:xfrm>
          <a:prstGeom prst="roundRect">
            <a:avLst>
              <a:gd name="adj" fmla="val 4118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4480560" y="3840480"/>
            <a:ext cx="322783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~$210M</a:t>
            </a:r>
            <a:endParaRPr lang="en-US" sz="2200" dirty="0"/>
          </a:p>
        </p:txBody>
      </p:sp>
      <p:sp>
        <p:nvSpPr>
          <p:cNvPr id="24" name="Text 22"/>
          <p:cNvSpPr/>
          <p:nvPr/>
        </p:nvSpPr>
        <p:spPr>
          <a:xfrm>
            <a:off x="4480560" y="4352544"/>
            <a:ext cx="32278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India SAM (2026)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4480560" y="4636008"/>
            <a:ext cx="322783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our beachhead — the software spend we sell into first</a:t>
            </a:r>
            <a:endParaRPr lang="en-US" sz="950" dirty="0"/>
          </a:p>
        </p:txBody>
      </p:sp>
      <p:sp>
        <p:nvSpPr>
          <p:cNvPr id="26" name="Shape 24"/>
          <p:cNvSpPr/>
          <p:nvPr/>
        </p:nvSpPr>
        <p:spPr>
          <a:xfrm>
            <a:off x="8028432" y="3749040"/>
            <a:ext cx="3520440" cy="1554480"/>
          </a:xfrm>
          <a:prstGeom prst="roundRect">
            <a:avLst>
              <a:gd name="adj" fmla="val 4118"/>
            </a:avLst>
          </a:prstGeom>
          <a:solidFill>
            <a:srgbClr val="FDEBDD"/>
          </a:solidFill>
          <a:ln w="9525">
            <a:solidFill>
              <a:srgbClr val="F3D6C2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8211312" y="3877056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Bottom-up, not hand-waved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8211312" y="4169664"/>
            <a:ext cx="31546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M18 base plan (3,500 restaurants, $6.3M ARR) is ~3% of India SAM alone — the model does not require heroic share.</a:t>
            </a:r>
            <a:endParaRPr lang="en-US" sz="1050" dirty="0"/>
          </a:p>
        </p:txBody>
      </p:sp>
      <p:sp>
        <p:nvSpPr>
          <p:cNvPr id="29" name="Text 27"/>
          <p:cNvSpPr/>
          <p:nvPr/>
        </p:nvSpPr>
        <p:spPr>
          <a:xfrm>
            <a:off x="640080" y="5623560"/>
            <a:ext cx="10911535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source per figure · scope labelled (software spend ≠ food-service GMV) · Lite additionally opens the micro-eatery segment incumbents structurally cannot serve.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BUSINESS MODEL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SaaS tiers plus a micro-priced street-vendor rail.</a:t>
            </a:r>
            <a:endParaRPr lang="en-US" sz="3100" dirty="0"/>
          </a:p>
        </p:txBody>
      </p:sp>
      <p:sp>
        <p:nvSpPr>
          <p:cNvPr id="6" name="Shape 4"/>
          <p:cNvSpPr/>
          <p:nvPr/>
        </p:nvSpPr>
        <p:spPr>
          <a:xfrm>
            <a:off x="640080" y="1645920"/>
            <a:ext cx="2606040" cy="1965960"/>
          </a:xfrm>
          <a:prstGeom prst="roundRect">
            <a:avLst>
              <a:gd name="adj" fmla="val 3256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22960" y="1783080"/>
            <a:ext cx="2240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Starter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822960" y="2084832"/>
            <a:ext cx="22402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₹499 cap + ₹2/order</a:t>
            </a:r>
            <a:endParaRPr lang="en-US" sz="1450" dirty="0"/>
          </a:p>
        </p:txBody>
      </p:sp>
      <p:sp>
        <p:nvSpPr>
          <p:cNvPr id="9" name="Text 7"/>
          <p:cNvSpPr/>
          <p:nvPr/>
        </p:nvSpPr>
        <p:spPr>
          <a:xfrm>
            <a:off x="822960" y="2395728"/>
            <a:ext cx="22402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$29/mo (US)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822960" y="2670048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QR + KDS day one — the on-ramp</a:t>
            </a:r>
            <a:endParaRPr lang="en-US" sz="950" dirty="0"/>
          </a:p>
        </p:txBody>
      </p:sp>
      <p:sp>
        <p:nvSpPr>
          <p:cNvPr id="11" name="Shape 9"/>
          <p:cNvSpPr/>
          <p:nvPr/>
        </p:nvSpPr>
        <p:spPr>
          <a:xfrm>
            <a:off x="3429000" y="1645920"/>
            <a:ext cx="2606040" cy="1965960"/>
          </a:xfrm>
          <a:prstGeom prst="roundRect">
            <a:avLst>
              <a:gd name="adj" fmla="val 3256"/>
            </a:avLst>
          </a:prstGeom>
          <a:solidFill>
            <a:srgbClr val="FDEBDD"/>
          </a:solidFill>
          <a:ln w="9525">
            <a:solidFill>
              <a:srgbClr val="F3D6C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611880" y="1783080"/>
            <a:ext cx="2240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Growth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3611880" y="2084832"/>
            <a:ext cx="22402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₹2,499/mo</a:t>
            </a:r>
            <a:endParaRPr lang="en-US" sz="1450" dirty="0"/>
          </a:p>
        </p:txBody>
      </p:sp>
      <p:sp>
        <p:nvSpPr>
          <p:cNvPr id="14" name="Text 12"/>
          <p:cNvSpPr/>
          <p:nvPr/>
        </p:nvSpPr>
        <p:spPr>
          <a:xfrm>
            <a:off x="3611880" y="2395728"/>
            <a:ext cx="22402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$79/mo (US)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3611880" y="2670048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“The tier that makes you money” — upsell, loyalty, CRM, delivery ingestion, reservations</a:t>
            </a:r>
            <a:endParaRPr lang="en-US" sz="950" dirty="0"/>
          </a:p>
        </p:txBody>
      </p:sp>
      <p:sp>
        <p:nvSpPr>
          <p:cNvPr id="16" name="Shape 14"/>
          <p:cNvSpPr/>
          <p:nvPr/>
        </p:nvSpPr>
        <p:spPr>
          <a:xfrm>
            <a:off x="6217920" y="1645920"/>
            <a:ext cx="2606040" cy="1965960"/>
          </a:xfrm>
          <a:prstGeom prst="roundRect">
            <a:avLst>
              <a:gd name="adj" fmla="val 3256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400800" y="1783080"/>
            <a:ext cx="2240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6400800" y="2084832"/>
            <a:ext cx="22402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₹4,999/mo</a:t>
            </a:r>
            <a:endParaRPr lang="en-US" sz="1450" dirty="0"/>
          </a:p>
        </p:txBody>
      </p:sp>
      <p:sp>
        <p:nvSpPr>
          <p:cNvPr id="19" name="Text 17"/>
          <p:cNvSpPr/>
          <p:nvPr/>
        </p:nvSpPr>
        <p:spPr>
          <a:xfrm>
            <a:off x="6400800" y="2395728"/>
            <a:ext cx="22402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$129/mo (US)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6400800" y="2670048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Campaigns + tax filing; deepening deliberately</a:t>
            </a:r>
            <a:endParaRPr lang="en-US" sz="950" dirty="0"/>
          </a:p>
        </p:txBody>
      </p:sp>
      <p:sp>
        <p:nvSpPr>
          <p:cNvPr id="21" name="Shape 19"/>
          <p:cNvSpPr/>
          <p:nvPr/>
        </p:nvSpPr>
        <p:spPr>
          <a:xfrm>
            <a:off x="9006840" y="1645920"/>
            <a:ext cx="2606040" cy="1965960"/>
          </a:xfrm>
          <a:prstGeom prst="roundRect">
            <a:avLst>
              <a:gd name="adj" fmla="val 3256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9189720" y="1783080"/>
            <a:ext cx="2240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Lite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9189720" y="2084832"/>
            <a:ext cx="22402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₹0.15/order</a:t>
            </a:r>
            <a:endParaRPr lang="en-US" sz="1450" dirty="0"/>
          </a:p>
        </p:txBody>
      </p:sp>
      <p:sp>
        <p:nvSpPr>
          <p:cNvPr id="24" name="Text 22"/>
          <p:cNvSpPr/>
          <p:nvPr/>
        </p:nvSpPr>
        <p:spPr>
          <a:xfrm>
            <a:off x="9189720" y="2395728"/>
            <a:ext cx="22402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$0.05/order intl*</a:t>
            </a:r>
            <a:endParaRPr lang="en-US" sz="1000" dirty="0"/>
          </a:p>
        </p:txBody>
      </p:sp>
      <p:sp>
        <p:nvSpPr>
          <p:cNvPr id="25" name="Text 23"/>
          <p:cNvSpPr/>
          <p:nvPr/>
        </p:nvSpPr>
        <p:spPr>
          <a:xfrm>
            <a:off x="9189720" y="2670048"/>
            <a:ext cx="2240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Zero commission, no monthly fee — street vendors &amp; micro-eateries</a:t>
            </a:r>
            <a:endParaRPr lang="en-US" sz="950" dirty="0"/>
          </a:p>
        </p:txBody>
      </p:sp>
      <p:sp>
        <p:nvSpPr>
          <p:cNvPr id="26" name="Text 24"/>
          <p:cNvSpPr/>
          <p:nvPr/>
        </p:nvSpPr>
        <p:spPr>
          <a:xfrm>
            <a:off x="640080" y="3977640"/>
            <a:ext cx="2651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$28 → $150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3337560" y="4005072"/>
            <a:ext cx="28803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blended ARPU ramp, M3 → M18 (design target)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6309360" y="3977640"/>
            <a:ext cx="2651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 currencies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9006840" y="4005072"/>
            <a:ext cx="28803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annual plans ≈ 21% discount · 14-day free trial</a:t>
            </a:r>
            <a:endParaRPr lang="en-US" sz="1000" dirty="0"/>
          </a:p>
        </p:txBody>
      </p:sp>
      <p:sp>
        <p:nvSpPr>
          <p:cNvPr id="30" name="Text 28"/>
          <p:cNvSpPr/>
          <p:nvPr/>
        </p:nvSpPr>
        <p:spPr>
          <a:xfrm>
            <a:off x="640080" y="4937760"/>
            <a:ext cx="2651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4.89% / 5.89% + $0.30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3337560" y="4965192"/>
            <a:ext cx="28803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managed-payments take (IN / intl) — margin-positive by construction</a:t>
            </a:r>
            <a:endParaRPr lang="en-US" sz="1000" dirty="0"/>
          </a:p>
        </p:txBody>
      </p:sp>
      <p:sp>
        <p:nvSpPr>
          <p:cNvPr id="32" name="Text 30"/>
          <p:cNvSpPr/>
          <p:nvPr/>
        </p:nvSpPr>
        <p:spPr>
          <a:xfrm>
            <a:off x="6309360" y="4937760"/>
            <a:ext cx="2651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70–75%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9006840" y="4965192"/>
            <a:ext cx="28803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gross-margin design target — absorbs processing + support</a:t>
            </a:r>
            <a:endParaRPr lang="en-US" sz="1000" dirty="0"/>
          </a:p>
        </p:txBody>
      </p:sp>
      <p:sp>
        <p:nvSpPr>
          <p:cNvPr id="34" name="Text 32"/>
          <p:cNvSpPr/>
          <p:nvPr/>
        </p:nvSpPr>
        <p:spPr>
          <a:xfrm>
            <a:off x="640080" y="5989320"/>
            <a:ext cx="1091153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i="1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*International Lite billing priced and designed; activates after India. Metered add-on levers (AI credits, migration Smart Assist) already exist in code.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GO-TO-MARKET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10× CAC asymmetry, engineered end-to-end.</a:t>
            </a:r>
            <a:endParaRPr lang="en-US" sz="3100" dirty="0"/>
          </a:p>
        </p:txBody>
      </p:sp>
      <p:sp>
        <p:nvSpPr>
          <p:cNvPr id="6" name="Shape 4"/>
          <p:cNvSpPr/>
          <p:nvPr/>
        </p:nvSpPr>
        <p:spPr>
          <a:xfrm>
            <a:off x="640080" y="1645920"/>
            <a:ext cx="5120640" cy="1554480"/>
          </a:xfrm>
          <a:prstGeom prst="roundRect">
            <a:avLst>
              <a:gd name="adj" fmla="val 4118"/>
            </a:avLst>
          </a:prstGeom>
          <a:solidFill>
            <a:srgbClr val="FFFFFF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1810512"/>
            <a:ext cx="2468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$1,400–$2,000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868680" y="2286000"/>
            <a:ext cx="24688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industry CAC — reps, trade shows, resellers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3474720" y="1737360"/>
            <a:ext cx="21031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$140</a:t>
            </a:r>
            <a:endParaRPr lang="en-US" sz="3400" dirty="0"/>
          </a:p>
        </p:txBody>
      </p:sp>
      <p:sp>
        <p:nvSpPr>
          <p:cNvPr id="10" name="Text 8"/>
          <p:cNvSpPr/>
          <p:nvPr/>
        </p:nvSpPr>
        <p:spPr>
          <a:xfrm>
            <a:off x="3474720" y="2331720"/>
            <a:ext cx="21031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design-target CAC — 10× lower</a:t>
            </a:r>
            <a:endParaRPr lang="en-US" sz="950" dirty="0"/>
          </a:p>
        </p:txBody>
      </p:sp>
      <p:sp>
        <p:nvSpPr>
          <p:cNvPr id="11" name="Shape 9"/>
          <p:cNvSpPr/>
          <p:nvPr/>
        </p:nvSpPr>
        <p:spPr>
          <a:xfrm>
            <a:off x="6126480" y="1664208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1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17920" y="1755648"/>
            <a:ext cx="237744" cy="237744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6693408" y="1636776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Proprietary database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6693408" y="1901952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38,770 self-collected restaurant records across 7 metros → 300K by M6 (Overture Maps + OSM + FSSAI pipeline).</a:t>
            </a:r>
            <a:endParaRPr lang="en-US" sz="950" dirty="0"/>
          </a:p>
        </p:txBody>
      </p:sp>
      <p:sp>
        <p:nvSpPr>
          <p:cNvPr id="15" name="Shape 12"/>
          <p:cNvSpPr/>
          <p:nvPr/>
        </p:nvSpPr>
        <p:spPr>
          <a:xfrm>
            <a:off x="6126480" y="2688336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1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7920" y="2779776"/>
            <a:ext cx="237744" cy="237744"/>
          </a:xfrm>
          <a:prstGeom prst="rect">
            <a:avLst/>
          </a:prstGeom>
        </p:spPr>
      </p:pic>
      <p:sp>
        <p:nvSpPr>
          <p:cNvPr id="17" name="Text 13"/>
          <p:cNvSpPr/>
          <p:nvPr/>
        </p:nvSpPr>
        <p:spPr>
          <a:xfrm>
            <a:off x="6693408" y="2660904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WhatsApp-first, opt-in</a:t>
            </a:r>
            <a:endParaRPr lang="en-US" sz="1300" dirty="0"/>
          </a:p>
        </p:txBody>
      </p:sp>
      <p:sp>
        <p:nvSpPr>
          <p:cNvPr id="18" name="Text 14"/>
          <p:cNvSpPr/>
          <p:nvPr/>
        </p:nvSpPr>
        <p:spPr>
          <a:xfrm>
            <a:off x="6693408" y="2926080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~85% WhatsApp reachability on covered phones; BSP-compliant warm outreach. Voice + QR field drops (&lt;$0.06/restaurant) behind it.</a:t>
            </a:r>
            <a:endParaRPr lang="en-US" sz="950" dirty="0"/>
          </a:p>
        </p:txBody>
      </p:sp>
      <p:sp>
        <p:nvSpPr>
          <p:cNvPr id="19" name="Shape 15"/>
          <p:cNvSpPr/>
          <p:nvPr/>
        </p:nvSpPr>
        <p:spPr>
          <a:xfrm>
            <a:off x="6126480" y="3712464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20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0" y="3803904"/>
            <a:ext cx="237744" cy="237744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6693408" y="3685032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Product-true lead magnets</a:t>
            </a:r>
            <a:endParaRPr lang="en-US" sz="1300" dirty="0"/>
          </a:p>
        </p:txBody>
      </p:sp>
      <p:sp>
        <p:nvSpPr>
          <p:cNvPr id="22" name="Text 17"/>
          <p:cNvSpPr/>
          <p:nvPr/>
        </p:nvSpPr>
        <p:spPr>
          <a:xfrm>
            <a:off x="6693408" y="3950208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Free AI menu digitisation and the Migration Readiness Report — the product qualifies its own leads.</a:t>
            </a:r>
            <a:endParaRPr lang="en-US" sz="950" dirty="0"/>
          </a:p>
        </p:txBody>
      </p:sp>
      <p:sp>
        <p:nvSpPr>
          <p:cNvPr id="23" name="Shape 18"/>
          <p:cNvSpPr/>
          <p:nvPr/>
        </p:nvSpPr>
        <p:spPr>
          <a:xfrm>
            <a:off x="6126480" y="4736592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24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7920" y="4828032"/>
            <a:ext cx="237744" cy="237744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6693408" y="4709160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Self-serve on-ramp</a:t>
            </a:r>
            <a:endParaRPr lang="en-US" sz="1300" dirty="0"/>
          </a:p>
        </p:txBody>
      </p:sp>
      <p:sp>
        <p:nvSpPr>
          <p:cNvPr id="26" name="Text 20"/>
          <p:cNvSpPr/>
          <p:nvPr/>
        </p:nvSpPr>
        <p:spPr>
          <a:xfrm>
            <a:off x="6693408" y="4974336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AI menu scan → QR bootstrap → first order: ~8-minute onboarding target — outreach converts without a field sales force.</a:t>
            </a:r>
            <a:endParaRPr lang="en-US" sz="950" dirty="0"/>
          </a:p>
        </p:txBody>
      </p:sp>
      <p:sp>
        <p:nvSpPr>
          <p:cNvPr id="27" name="Text 21"/>
          <p:cNvSpPr/>
          <p:nvPr/>
        </p:nvSpPr>
        <p:spPr>
          <a:xfrm>
            <a:off x="640080" y="3520440"/>
            <a:ext cx="5120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Funnel design targets (telemetry replaces from M1):</a:t>
            </a:r>
            <a:endParaRPr lang="en-US" sz="1100" dirty="0"/>
          </a:p>
        </p:txBody>
      </p:sp>
      <p:sp>
        <p:nvSpPr>
          <p:cNvPr id="28" name="Shape 22"/>
          <p:cNvSpPr/>
          <p:nvPr/>
        </p:nvSpPr>
        <p:spPr>
          <a:xfrm>
            <a:off x="640080" y="3886200"/>
            <a:ext cx="1188720" cy="868680"/>
          </a:xfrm>
          <a:prstGeom prst="roundRect">
            <a:avLst>
              <a:gd name="adj" fmla="val 7368"/>
            </a:avLst>
          </a:prstGeom>
          <a:solidFill>
            <a:srgbClr val="FDEBDD"/>
          </a:solidFill>
          <a:ln w="9525">
            <a:solidFill>
              <a:srgbClr val="F3D6C2"/>
            </a:solidFill>
            <a:prstDash val="solid"/>
          </a:ln>
        </p:spPr>
      </p:sp>
      <p:sp>
        <p:nvSpPr>
          <p:cNvPr id="29" name="Text 23"/>
          <p:cNvSpPr/>
          <p:nvPr/>
        </p:nvSpPr>
        <p:spPr>
          <a:xfrm>
            <a:off x="640080" y="3886200"/>
            <a:ext cx="11887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3–5%</a:t>
            </a:r>
            <a:endParaRPr lang="en-US" sz="950" dirty="0"/>
          </a:p>
          <a:p>
            <a:pPr algn="ctr" indent="0" marL="0">
              <a:buNone/>
            </a:pPr>
            <a:r>
              <a:rPr lang="en-US" sz="950" b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outreach→demo</a:t>
            </a:r>
            <a:endParaRPr lang="en-US" sz="950" dirty="0"/>
          </a:p>
        </p:txBody>
      </p:sp>
      <p:sp>
        <p:nvSpPr>
          <p:cNvPr id="30" name="Shape 24"/>
          <p:cNvSpPr/>
          <p:nvPr/>
        </p:nvSpPr>
        <p:spPr>
          <a:xfrm>
            <a:off x="1965960" y="3886200"/>
            <a:ext cx="1188720" cy="868680"/>
          </a:xfrm>
          <a:prstGeom prst="roundRect">
            <a:avLst>
              <a:gd name="adj" fmla="val 7368"/>
            </a:avLst>
          </a:prstGeom>
          <a:solidFill>
            <a:srgbClr val="FDEBDD"/>
          </a:solidFill>
          <a:ln w="9525">
            <a:solidFill>
              <a:srgbClr val="F3D6C2"/>
            </a:solidFill>
            <a:prstDash val="solid"/>
          </a:ln>
        </p:spPr>
      </p:sp>
      <p:sp>
        <p:nvSpPr>
          <p:cNvPr id="31" name="Text 25"/>
          <p:cNvSpPr/>
          <p:nvPr/>
        </p:nvSpPr>
        <p:spPr>
          <a:xfrm>
            <a:off x="1965960" y="3886200"/>
            <a:ext cx="11887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60%</a:t>
            </a:r>
            <a:endParaRPr lang="en-US" sz="950" dirty="0"/>
          </a:p>
          <a:p>
            <a:pPr algn="ctr" indent="0" marL="0">
              <a:buNone/>
            </a:pPr>
            <a:r>
              <a:rPr lang="en-US" sz="950" b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demo→trial</a:t>
            </a:r>
            <a:endParaRPr lang="en-US" sz="950" dirty="0"/>
          </a:p>
        </p:txBody>
      </p:sp>
      <p:sp>
        <p:nvSpPr>
          <p:cNvPr id="32" name="Shape 26"/>
          <p:cNvSpPr/>
          <p:nvPr/>
        </p:nvSpPr>
        <p:spPr>
          <a:xfrm>
            <a:off x="3291840" y="3886200"/>
            <a:ext cx="1188720" cy="868680"/>
          </a:xfrm>
          <a:prstGeom prst="roundRect">
            <a:avLst>
              <a:gd name="adj" fmla="val 7368"/>
            </a:avLst>
          </a:prstGeom>
          <a:solidFill>
            <a:srgbClr val="FDEBDD"/>
          </a:solidFill>
          <a:ln w="9525">
            <a:solidFill>
              <a:srgbClr val="F3D6C2"/>
            </a:solidFill>
            <a:prstDash val="solid"/>
          </a:ln>
        </p:spPr>
      </p:sp>
      <p:sp>
        <p:nvSpPr>
          <p:cNvPr id="33" name="Text 27"/>
          <p:cNvSpPr/>
          <p:nvPr/>
        </p:nvSpPr>
        <p:spPr>
          <a:xfrm>
            <a:off x="3291840" y="3886200"/>
            <a:ext cx="11887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25%</a:t>
            </a:r>
            <a:endParaRPr lang="en-US" sz="950" dirty="0"/>
          </a:p>
          <a:p>
            <a:pPr algn="ctr" indent="0" marL="0">
              <a:buNone/>
            </a:pPr>
            <a:r>
              <a:rPr lang="en-US" sz="950" b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trial→paid</a:t>
            </a:r>
            <a:endParaRPr lang="en-US" sz="950" dirty="0"/>
          </a:p>
        </p:txBody>
      </p:sp>
      <p:sp>
        <p:nvSpPr>
          <p:cNvPr id="34" name="Shape 28"/>
          <p:cNvSpPr/>
          <p:nvPr/>
        </p:nvSpPr>
        <p:spPr>
          <a:xfrm>
            <a:off x="4617720" y="3886200"/>
            <a:ext cx="1188720" cy="868680"/>
          </a:xfrm>
          <a:prstGeom prst="roundRect">
            <a:avLst>
              <a:gd name="adj" fmla="val 7368"/>
            </a:avLst>
          </a:prstGeom>
          <a:solidFill>
            <a:srgbClr val="FDEBDD"/>
          </a:solidFill>
          <a:ln w="9525">
            <a:solidFill>
              <a:srgbClr val="F3D6C2"/>
            </a:solidFill>
            <a:prstDash val="solid"/>
          </a:ln>
        </p:spPr>
      </p:sp>
      <p:sp>
        <p:nvSpPr>
          <p:cNvPr id="35" name="Text 29"/>
          <p:cNvSpPr/>
          <p:nvPr/>
        </p:nvSpPr>
        <p:spPr>
          <a:xfrm>
            <a:off x="4617720" y="3886200"/>
            <a:ext cx="11887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30%</a:t>
            </a:r>
            <a:endParaRPr lang="en-US" sz="950" dirty="0"/>
          </a:p>
          <a:p>
            <a:pPr algn="ctr" indent="0" marL="0">
              <a:buNone/>
            </a:pPr>
            <a:r>
              <a:rPr lang="en-US" sz="950" b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90-day upgrade</a:t>
            </a:r>
            <a:endParaRPr lang="en-US" sz="950" dirty="0"/>
          </a:p>
        </p:txBody>
      </p:sp>
      <p:sp>
        <p:nvSpPr>
          <p:cNvPr id="36" name="Text 30"/>
          <p:cNvSpPr/>
          <p:nvPr/>
        </p:nvSpPr>
        <p:spPr>
          <a:xfrm>
            <a:off x="640080" y="4937760"/>
            <a:ext cx="52578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Illustrative: 300K database × 4% demo × 60% trial × 25% paid ≈ 1,800 paid restaurants from the first full outreach wave (all design targets). Monthly churn targets: 3% India / 2% international.</a:t>
            </a:r>
            <a:endParaRPr lang="en-US" sz="950" dirty="0"/>
          </a:p>
        </p:txBody>
      </p:sp>
      <p:sp>
        <p:nvSpPr>
          <p:cNvPr id="37" name="Shape 31"/>
          <p:cNvSpPr/>
          <p:nvPr/>
        </p:nvSpPr>
        <p:spPr>
          <a:xfrm>
            <a:off x="6126480" y="5806440"/>
            <a:ext cx="5394960" cy="566928"/>
          </a:xfrm>
          <a:prstGeom prst="roundRect">
            <a:avLst>
              <a:gd name="adj" fmla="val 11290"/>
            </a:avLst>
          </a:prstGeom>
          <a:solidFill>
            <a:srgbClr val="FDEBDD"/>
          </a:solidFill>
          <a:ln w="9525">
            <a:solidFill>
              <a:srgbClr val="F3D6C2"/>
            </a:solidFill>
            <a:prstDash val="solid"/>
          </a:ln>
        </p:spPr>
      </p:sp>
      <p:sp>
        <p:nvSpPr>
          <p:cNvPr id="38" name="Text 32"/>
          <p:cNvSpPr/>
          <p:nvPr/>
        </p:nvSpPr>
        <p:spPr>
          <a:xfrm>
            <a:off x="6309360" y="5806440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Phone-first identity meets the market where it actually lives.</a:t>
            </a:r>
            <a:endParaRPr lang="en-US" sz="10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DEFENSIBILITY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Six moats — each already shipped.</a:t>
            </a:r>
            <a:endParaRPr lang="en-US" sz="3100" dirty="0"/>
          </a:p>
        </p:txBody>
      </p:sp>
      <p:sp>
        <p:nvSpPr>
          <p:cNvPr id="6" name="Shape 4"/>
          <p:cNvSpPr/>
          <p:nvPr/>
        </p:nvSpPr>
        <p:spPr>
          <a:xfrm>
            <a:off x="640080" y="1691640"/>
            <a:ext cx="3493008" cy="1965960"/>
          </a:xfrm>
          <a:prstGeom prst="roundRect">
            <a:avLst>
              <a:gd name="adj" fmla="val 3256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822960" y="1856232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8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" y="1947672"/>
            <a:ext cx="237744" cy="23774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1353312" y="1892808"/>
            <a:ext cx="26517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Switching-cost wedge</a:t>
            </a:r>
            <a:endParaRPr lang="en-US" sz="1200" dirty="0"/>
          </a:p>
        </p:txBody>
      </p:sp>
      <p:sp>
        <p:nvSpPr>
          <p:cNvPr id="10" name="Text 7"/>
          <p:cNvSpPr/>
          <p:nvPr/>
        </p:nvSpPr>
        <p:spPr>
          <a:xfrm>
            <a:off x="822960" y="2368296"/>
            <a:ext cx="3127248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AI migration engine turns “we already use X” into a five-minute import — and deepens data lock-in with every switch.</a:t>
            </a:r>
            <a:endParaRPr lang="en-US" sz="1000" dirty="0"/>
          </a:p>
        </p:txBody>
      </p:sp>
      <p:sp>
        <p:nvSpPr>
          <p:cNvPr id="11" name="Shape 8"/>
          <p:cNvSpPr/>
          <p:nvPr/>
        </p:nvSpPr>
        <p:spPr>
          <a:xfrm>
            <a:off x="4334256" y="1691640"/>
            <a:ext cx="3493008" cy="1965960"/>
          </a:xfrm>
          <a:prstGeom prst="roundRect">
            <a:avLst>
              <a:gd name="adj" fmla="val 3256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4517136" y="1856232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1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8576" y="1947672"/>
            <a:ext cx="237744" cy="237744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5047488" y="1892808"/>
            <a:ext cx="26517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Structural AI economics</a:t>
            </a:r>
            <a:endParaRPr lang="en-US" sz="1200" dirty="0"/>
          </a:p>
        </p:txBody>
      </p:sp>
      <p:sp>
        <p:nvSpPr>
          <p:cNvPr id="15" name="Text 11"/>
          <p:cNvSpPr/>
          <p:nvPr/>
        </p:nvSpPr>
        <p:spPr>
          <a:xfrm>
            <a:off x="4517136" y="2368296"/>
            <a:ext cx="3127248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60–80% of AI workload runs on in-house deterministic engines at near-zero token cost — margins LLM-per-click competitors cannot sustain.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8028432" y="1691640"/>
            <a:ext cx="3493008" cy="1965960"/>
          </a:xfrm>
          <a:prstGeom prst="roundRect">
            <a:avLst>
              <a:gd name="adj" fmla="val 3256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17" name="Shape 13"/>
          <p:cNvSpPr/>
          <p:nvPr/>
        </p:nvSpPr>
        <p:spPr>
          <a:xfrm>
            <a:off x="8211312" y="1856232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18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2752" y="1947672"/>
            <a:ext cx="237744" cy="237744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8741664" y="1892808"/>
            <a:ext cx="26517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Phone-first database</a:t>
            </a:r>
            <a:endParaRPr lang="en-US" sz="1200" dirty="0"/>
          </a:p>
        </p:txBody>
      </p:sp>
      <p:sp>
        <p:nvSpPr>
          <p:cNvPr id="20" name="Text 15"/>
          <p:cNvSpPr/>
          <p:nvPr/>
        </p:nvSpPr>
        <p:spPr>
          <a:xfrm>
            <a:off x="8211312" y="2368296"/>
            <a:ext cx="3127248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 competitor has self-collected restaurant phone + location data at this scale; every enrichment pass compounds it.</a:t>
            </a:r>
            <a:endParaRPr lang="en-US" sz="1000" dirty="0"/>
          </a:p>
        </p:txBody>
      </p:sp>
      <p:sp>
        <p:nvSpPr>
          <p:cNvPr id="21" name="Shape 16"/>
          <p:cNvSpPr/>
          <p:nvPr/>
        </p:nvSpPr>
        <p:spPr>
          <a:xfrm>
            <a:off x="640080" y="3840480"/>
            <a:ext cx="3493008" cy="1965960"/>
          </a:xfrm>
          <a:prstGeom prst="roundRect">
            <a:avLst>
              <a:gd name="adj" fmla="val 3256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22" name="Shape 17"/>
          <p:cNvSpPr/>
          <p:nvPr/>
        </p:nvSpPr>
        <p:spPr>
          <a:xfrm>
            <a:off x="822960" y="4005072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23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4096512"/>
            <a:ext cx="237744" cy="237744"/>
          </a:xfrm>
          <a:prstGeom prst="rect">
            <a:avLst/>
          </a:prstGeom>
        </p:spPr>
      </p:pic>
      <p:sp>
        <p:nvSpPr>
          <p:cNvPr id="24" name="Text 18"/>
          <p:cNvSpPr/>
          <p:nvPr/>
        </p:nvSpPr>
        <p:spPr>
          <a:xfrm>
            <a:off x="1353312" y="4041648"/>
            <a:ext cx="26517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Loyalty network spine</a:t>
            </a:r>
            <a:endParaRPr lang="en-US" sz="1200" dirty="0"/>
          </a:p>
        </p:txBody>
      </p:sp>
      <p:sp>
        <p:nvSpPr>
          <p:cNvPr id="25" name="Text 19"/>
          <p:cNvSpPr/>
          <p:nvPr/>
        </p:nvSpPr>
        <p:spPr>
          <a:xfrm>
            <a:off x="822960" y="4517136"/>
            <a:ext cx="3127248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shared, currency-scoped diner wallet grows more valuable to every diner and restaurant as the network grows.</a:t>
            </a:r>
            <a:endParaRPr lang="en-US" sz="1000" dirty="0"/>
          </a:p>
        </p:txBody>
      </p:sp>
      <p:sp>
        <p:nvSpPr>
          <p:cNvPr id="26" name="Shape 20"/>
          <p:cNvSpPr/>
          <p:nvPr/>
        </p:nvSpPr>
        <p:spPr>
          <a:xfrm>
            <a:off x="4334256" y="3840480"/>
            <a:ext cx="3493008" cy="1965960"/>
          </a:xfrm>
          <a:prstGeom prst="roundRect">
            <a:avLst>
              <a:gd name="adj" fmla="val 3256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27" name="Shape 21"/>
          <p:cNvSpPr/>
          <p:nvPr/>
        </p:nvSpPr>
        <p:spPr>
          <a:xfrm>
            <a:off x="4517136" y="4005072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28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8576" y="4096512"/>
            <a:ext cx="237744" cy="237744"/>
          </a:xfrm>
          <a:prstGeom prst="rect">
            <a:avLst/>
          </a:prstGeom>
        </p:spPr>
      </p:pic>
      <p:sp>
        <p:nvSpPr>
          <p:cNvPr id="29" name="Text 22"/>
          <p:cNvSpPr/>
          <p:nvPr/>
        </p:nvSpPr>
        <p:spPr>
          <a:xfrm>
            <a:off x="5047488" y="4041648"/>
            <a:ext cx="26517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Compliance &amp; correctness lead</a:t>
            </a:r>
            <a:endParaRPr lang="en-US" sz="1200" dirty="0"/>
          </a:p>
        </p:txBody>
      </p:sp>
      <p:sp>
        <p:nvSpPr>
          <p:cNvPr id="30" name="Text 23"/>
          <p:cNvSpPr/>
          <p:nvPr/>
        </p:nvSpPr>
        <p:spPr>
          <a:xfrm>
            <a:off x="4517136" y="4517136"/>
            <a:ext cx="3127248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DB-enforced money integrity, a 12-country tax engine, AU subscription law a year early — expensive to catch up to.</a:t>
            </a:r>
            <a:endParaRPr lang="en-US" sz="1000" dirty="0"/>
          </a:p>
        </p:txBody>
      </p:sp>
      <p:sp>
        <p:nvSpPr>
          <p:cNvPr id="31" name="Shape 24"/>
          <p:cNvSpPr/>
          <p:nvPr/>
        </p:nvSpPr>
        <p:spPr>
          <a:xfrm>
            <a:off x="8028432" y="3840480"/>
            <a:ext cx="3493008" cy="1965960"/>
          </a:xfrm>
          <a:prstGeom prst="roundRect">
            <a:avLst>
              <a:gd name="adj" fmla="val 3256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32" name="Shape 25"/>
          <p:cNvSpPr/>
          <p:nvPr/>
        </p:nvSpPr>
        <p:spPr>
          <a:xfrm>
            <a:off x="8211312" y="4005072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33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02752" y="4096512"/>
            <a:ext cx="237744" cy="237744"/>
          </a:xfrm>
          <a:prstGeom prst="rect">
            <a:avLst/>
          </a:prstGeom>
        </p:spPr>
      </p:pic>
      <p:sp>
        <p:nvSpPr>
          <p:cNvPr id="34" name="Text 26"/>
          <p:cNvSpPr/>
          <p:nvPr/>
        </p:nvSpPr>
        <p:spPr>
          <a:xfrm>
            <a:off x="8741664" y="4041648"/>
            <a:ext cx="26517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Depth as a barrier</a:t>
            </a:r>
            <a:endParaRPr lang="en-US" sz="1200" dirty="0"/>
          </a:p>
        </p:txBody>
      </p:sp>
      <p:sp>
        <p:nvSpPr>
          <p:cNvPr id="35" name="Text 27"/>
          <p:cNvSpPr/>
          <p:nvPr/>
        </p:nvSpPr>
        <p:spPr>
          <a:xfrm>
            <a:off x="8211312" y="4517136"/>
            <a:ext cx="3127248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~624 endpoints and 4,700+ tests are themselves a moat: a large, coherent, validated surface area.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COST ARCHITECTURE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entire platform runs on $17.39 a month.</a:t>
            </a:r>
            <a:endParaRPr lang="en-US" sz="3100" dirty="0"/>
          </a:p>
        </p:txBody>
      </p:sp>
      <p:sp>
        <p:nvSpPr>
          <p:cNvPr id="6" name="Text 4"/>
          <p:cNvSpPr/>
          <p:nvPr/>
        </p:nvSpPr>
        <p:spPr>
          <a:xfrm>
            <a:off x="640080" y="1783080"/>
            <a:ext cx="49377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66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US$17.39</a:t>
            </a:r>
            <a:endParaRPr lang="en-US" sz="6600" dirty="0"/>
          </a:p>
        </p:txBody>
      </p:sp>
      <p:sp>
        <p:nvSpPr>
          <p:cNvPr id="7" name="Text 5"/>
          <p:cNvSpPr/>
          <p:nvPr/>
        </p:nvSpPr>
        <p:spPr>
          <a:xfrm>
            <a:off x="640080" y="2926080"/>
            <a:ext cx="4663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per month — measured from the live July 2026 Railway bill. The full production platform and database, across both production and development environments.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640080" y="3840480"/>
            <a:ext cx="4663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Memory is ~96% of the bill · under 0.1 vCPU average · under 3 GB egress/month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640080" y="4572000"/>
            <a:ext cx="4937760" cy="1417320"/>
          </a:xfrm>
          <a:prstGeom prst="roundRect">
            <a:avLst>
              <a:gd name="adj" fmla="val 4516"/>
            </a:avLst>
          </a:prstGeom>
          <a:solidFill>
            <a:srgbClr val="FDEBDD"/>
          </a:solidFill>
          <a:ln w="9525">
            <a:solidFill>
              <a:srgbClr val="F3D6C2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59536" y="4718304"/>
            <a:ext cx="452628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i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“At most seed rounds, capital buys the build. Here the build exists — and its entire monthly cloud bill costs less than a takeaway dinner.”</a:t>
            </a:r>
            <a:endParaRPr lang="en-US" sz="1200" dirty="0"/>
          </a:p>
        </p:txBody>
      </p:sp>
      <p:pic>
        <p:nvPicPr>
          <p:cNvPr id="11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80760" y="1755648"/>
            <a:ext cx="182880" cy="182880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6355080" y="1700784"/>
            <a:ext cx="5166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Deterministic intelligence — </a:t>
            </a:r>
            <a:endParaRPr lang="en-US" sz="1150" dirty="0"/>
          </a:p>
        </p:txBody>
      </p:sp>
      <p:sp>
        <p:nvSpPr>
          <p:cNvPr id="13" name="Text 10"/>
          <p:cNvSpPr/>
          <p:nvPr/>
        </p:nvSpPr>
        <p:spPr>
          <a:xfrm>
            <a:off x="6355080" y="1956816"/>
            <a:ext cx="5166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 in-house engines serve 60–80% of AI workload with no external API call.</a:t>
            </a:r>
            <a:endParaRPr lang="en-US" sz="950" dirty="0"/>
          </a:p>
        </p:txBody>
      </p:sp>
      <p:pic>
        <p:nvPicPr>
          <p:cNvPr id="1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0760" y="2478024"/>
            <a:ext cx="182880" cy="18288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6355080" y="2423160"/>
            <a:ext cx="5166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Guardrailed external AI — </a:t>
            </a:r>
            <a:endParaRPr lang="en-US" sz="1150" dirty="0"/>
          </a:p>
        </p:txBody>
      </p:sp>
      <p:sp>
        <p:nvSpPr>
          <p:cNvPr id="16" name="Text 12"/>
          <p:cNvSpPr/>
          <p:nvPr/>
        </p:nvSpPr>
        <p:spPr>
          <a:xfrm>
            <a:off x="6355080" y="2679192"/>
            <a:ext cx="5166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Cost-efficient model tiers; trimmed, bounded, metered per-restaurant budgets — every call logged.</a:t>
            </a:r>
            <a:endParaRPr lang="en-US" sz="950" dirty="0"/>
          </a:p>
        </p:txBody>
      </p:sp>
      <p:pic>
        <p:nvPicPr>
          <p:cNvPr id="1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0760" y="3200400"/>
            <a:ext cx="182880" cy="182880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6355080" y="3145536"/>
            <a:ext cx="5166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Postgres-backed job queue — </a:t>
            </a:r>
            <a:endParaRPr lang="en-US" sz="1150" dirty="0"/>
          </a:p>
        </p:txBody>
      </p:sp>
      <p:sp>
        <p:nvSpPr>
          <p:cNvPr id="19" name="Text 14"/>
          <p:cNvSpPr/>
          <p:nvPr/>
        </p:nvSpPr>
        <p:spPr>
          <a:xfrm>
            <a:off x="6355080" y="3401568"/>
            <a:ext cx="5166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27 jobs on SKIP LOCKED — no Redis, no RabbitMQ to provision, secure and pay for.</a:t>
            </a:r>
            <a:endParaRPr lang="en-US" sz="950" dirty="0"/>
          </a:p>
        </p:txBody>
      </p:sp>
      <p:pic>
        <p:nvPicPr>
          <p:cNvPr id="2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0760" y="3922776"/>
            <a:ext cx="182880" cy="182880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6355080" y="3867912"/>
            <a:ext cx="5166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Zero-egress media — </a:t>
            </a:r>
            <a:endParaRPr lang="en-US" sz="1150" dirty="0"/>
          </a:p>
        </p:txBody>
      </p:sp>
      <p:sp>
        <p:nvSpPr>
          <p:cNvPr id="22" name="Text 16"/>
          <p:cNvSpPr/>
          <p:nvPr/>
        </p:nvSpPr>
        <p:spPr>
          <a:xfrm>
            <a:off x="6355080" y="4123944"/>
            <a:ext cx="5166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Browser → Cloudinary CDN direct; the server only signs uploads.</a:t>
            </a:r>
            <a:endParaRPr lang="en-US" sz="950" dirty="0"/>
          </a:p>
        </p:txBody>
      </p:sp>
      <p:pic>
        <p:nvPicPr>
          <p:cNvPr id="23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0760" y="4645152"/>
            <a:ext cx="182880" cy="182880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6355080" y="4590288"/>
            <a:ext cx="5166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Cached translation — </a:t>
            </a:r>
            <a:endParaRPr lang="en-US" sz="1150" dirty="0"/>
          </a:p>
        </p:txBody>
      </p:sp>
      <p:sp>
        <p:nvSpPr>
          <p:cNvPr id="25" name="Text 18"/>
          <p:cNvSpPr/>
          <p:nvPr/>
        </p:nvSpPr>
        <p:spPr>
          <a:xfrm>
            <a:off x="6355080" y="4846320"/>
            <a:ext cx="5166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Per-string SHA-256 cache — each menu string translated once, ever.</a:t>
            </a:r>
            <a:endParaRPr lang="en-US" sz="950" dirty="0"/>
          </a:p>
        </p:txBody>
      </p:sp>
      <p:pic>
        <p:nvPicPr>
          <p:cNvPr id="26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80760" y="5367528"/>
            <a:ext cx="182880" cy="182880"/>
          </a:xfrm>
          <a:prstGeom prst="rect">
            <a:avLst/>
          </a:prstGeom>
        </p:spPr>
      </p:pic>
      <p:sp>
        <p:nvSpPr>
          <p:cNvPr id="27" name="Text 19"/>
          <p:cNvSpPr/>
          <p:nvPr/>
        </p:nvSpPr>
        <p:spPr>
          <a:xfrm>
            <a:off x="6355080" y="5312664"/>
            <a:ext cx="5166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Nothing pays idle rent — </a:t>
            </a:r>
            <a:endParaRPr lang="en-US" sz="1150" dirty="0"/>
          </a:p>
        </p:txBody>
      </p:sp>
      <p:sp>
        <p:nvSpPr>
          <p:cNvPr id="28" name="Text 20"/>
          <p:cNvSpPr/>
          <p:nvPr/>
        </p:nvSpPr>
        <p:spPr>
          <a:xfrm>
            <a:off x="6355080" y="5568696"/>
            <a:ext cx="5166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Boot-time env-guard across ~22 capability groups; SMS parked at $0 until registration completes.</a:t>
            </a:r>
            <a:endParaRPr lang="en-US" sz="9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UNIT ECONOMICS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Infrastructure scales sub-linearly with revenue.</a:t>
            </a:r>
            <a:endParaRPr lang="en-US" sz="31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40080" y="1691640"/>
          <a:ext cx="6492240" cy="914400"/>
        </p:xfrm>
        <a:graphic>
          <a:graphicData uri="http://schemas.openxmlformats.org/drawingml/2006/table">
            <a:tbl>
              <a:tblPr/>
              <a:tblGrid>
                <a:gridCol w="1417320"/>
                <a:gridCol w="1143000"/>
                <a:gridCol w="1188720"/>
                <a:gridCol w="1508760"/>
                <a:gridCol w="1234440"/>
              </a:tblGrid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Milestone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Restaurants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MRR (target)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Est. infra / mo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Infra as % of MRR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Today (pre-GA)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pilot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—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$17.39 (measured)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—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M6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500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$25K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$450 – $1,000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~2–4%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M12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1,500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$150K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$1,200 – $3,000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~1–2%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M18 (base)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3,500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$525K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$3,000 – $8,000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~0.6–1.5%</a:t>
                      </a:r>
                      <a:endParaRPr lang="en-US" sz="10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640080" y="3977640"/>
            <a:ext cx="64922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Anchored to measured Railway unit rates + published vendor tiers. As MRR grows ~20× from M6 to M18, infrastructure grows ~8× — and its share of revenue falls.</a:t>
            </a:r>
            <a:endParaRPr lang="en-US" sz="1050" dirty="0"/>
          </a:p>
        </p:txBody>
      </p:sp>
      <p:sp>
        <p:nvSpPr>
          <p:cNvPr id="8" name="Text 5"/>
          <p:cNvSpPr/>
          <p:nvPr/>
        </p:nvSpPr>
        <p:spPr>
          <a:xfrm>
            <a:off x="7452360" y="1691640"/>
            <a:ext cx="16002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70–75%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9098280" y="1709928"/>
            <a:ext cx="245059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gross-margin design target</a:t>
            </a:r>
            <a:endParaRPr lang="en-US" sz="1000" dirty="0"/>
          </a:p>
        </p:txBody>
      </p:sp>
      <p:sp>
        <p:nvSpPr>
          <p:cNvPr id="10" name="Text 7"/>
          <p:cNvSpPr/>
          <p:nvPr/>
        </p:nvSpPr>
        <p:spPr>
          <a:xfrm>
            <a:off x="7452360" y="2587752"/>
            <a:ext cx="16002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$140</a:t>
            </a:r>
            <a:endParaRPr lang="en-US" sz="1900" dirty="0"/>
          </a:p>
        </p:txBody>
      </p:sp>
      <p:sp>
        <p:nvSpPr>
          <p:cNvPr id="11" name="Text 8"/>
          <p:cNvSpPr/>
          <p:nvPr/>
        </p:nvSpPr>
        <p:spPr>
          <a:xfrm>
            <a:off x="9098280" y="2606040"/>
            <a:ext cx="245059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blended CAC vs $1,400–$2,000 industry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7452360" y="3483864"/>
            <a:ext cx="16002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3–4 mo</a:t>
            </a:r>
            <a:endParaRPr lang="en-US" sz="1900" dirty="0"/>
          </a:p>
        </p:txBody>
      </p:sp>
      <p:sp>
        <p:nvSpPr>
          <p:cNvPr id="13" name="Text 10"/>
          <p:cNvSpPr/>
          <p:nvPr/>
        </p:nvSpPr>
        <p:spPr>
          <a:xfrm>
            <a:off x="9098280" y="3502152"/>
            <a:ext cx="245059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payback vs 20–23 months industry</a:t>
            </a:r>
            <a:endParaRPr lang="en-US" sz="1000" dirty="0"/>
          </a:p>
        </p:txBody>
      </p:sp>
      <p:sp>
        <p:nvSpPr>
          <p:cNvPr id="14" name="Text 11"/>
          <p:cNvSpPr/>
          <p:nvPr/>
        </p:nvSpPr>
        <p:spPr>
          <a:xfrm>
            <a:off x="7452360" y="4379976"/>
            <a:ext cx="16002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12–18×</a:t>
            </a:r>
            <a:endParaRPr lang="en-US" sz="1900" dirty="0"/>
          </a:p>
        </p:txBody>
      </p:sp>
      <p:sp>
        <p:nvSpPr>
          <p:cNvPr id="15" name="Text 12"/>
          <p:cNvSpPr/>
          <p:nvPr/>
        </p:nvSpPr>
        <p:spPr>
          <a:xfrm>
            <a:off x="9098280" y="4398264"/>
            <a:ext cx="245059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LTV / CAC design target</a:t>
            </a:r>
            <a:endParaRPr lang="en-US" sz="1000" dirty="0"/>
          </a:p>
        </p:txBody>
      </p:sp>
      <p:sp>
        <p:nvSpPr>
          <p:cNvPr id="16" name="Text 13"/>
          <p:cNvSpPr/>
          <p:nvPr/>
        </p:nvSpPr>
        <p:spPr>
          <a:xfrm>
            <a:off x="7452360" y="5276088"/>
            <a:ext cx="16002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~M8</a:t>
            </a:r>
            <a:endParaRPr lang="en-US" sz="1900" dirty="0"/>
          </a:p>
        </p:txBody>
      </p:sp>
      <p:sp>
        <p:nvSpPr>
          <p:cNvPr id="17" name="Text 14"/>
          <p:cNvSpPr/>
          <p:nvPr/>
        </p:nvSpPr>
        <p:spPr>
          <a:xfrm>
            <a:off x="9098280" y="5294376"/>
            <a:ext cx="245059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cash-flow positive — Year-1 OpEx ~$521K vs $800K opening cash</a:t>
            </a:r>
            <a:endParaRPr lang="en-US" sz="1000" dirty="0"/>
          </a:p>
        </p:txBody>
      </p:sp>
      <p:sp>
        <p:nvSpPr>
          <p:cNvPr id="18" name="Shape 15"/>
          <p:cNvSpPr/>
          <p:nvPr/>
        </p:nvSpPr>
        <p:spPr>
          <a:xfrm>
            <a:off x="640080" y="4846320"/>
            <a:ext cx="6492240" cy="1188720"/>
          </a:xfrm>
          <a:prstGeom prst="roundRect">
            <a:avLst>
              <a:gd name="adj" fmla="val 5385"/>
            </a:avLst>
          </a:prstGeom>
          <a:solidFill>
            <a:srgbClr val="FDEBDD"/>
          </a:solidFill>
          <a:ln w="9525">
            <a:solidFill>
              <a:srgbClr val="F3D6C2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859536" y="4974336"/>
            <a:ext cx="60807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figure here is a design target or published-pricing estimate until production telemetry exists — and is labelled as such. Measurement is instrumented from M1; telemetry replaces targets as it lands.</a:t>
            </a:r>
            <a:endParaRPr lang="en-US" sz="10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13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TRACTION, STATED HONESTLY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Pre-GA and pre-revenue — by design.</a:t>
            </a:r>
            <a:endParaRPr lang="en-US" sz="3100" dirty="0"/>
          </a:p>
        </p:txBody>
      </p:sp>
      <p:sp>
        <p:nvSpPr>
          <p:cNvPr id="6" name="Shape 4"/>
          <p:cNvSpPr/>
          <p:nvPr/>
        </p:nvSpPr>
        <p:spPr>
          <a:xfrm>
            <a:off x="640080" y="1783080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7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1520" y="1874520"/>
            <a:ext cx="237744" cy="237744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207008" y="1755648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Incorporated 1 July 2026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1207008" y="2020824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PLATFORM SERVICES PVT LTD — clean standalone entity, CIN-registered, Companies Act 2013.</a:t>
            </a:r>
            <a:endParaRPr lang="en-US" sz="1050" dirty="0"/>
          </a:p>
        </p:txBody>
      </p:sp>
      <p:sp>
        <p:nvSpPr>
          <p:cNvPr id="10" name="Shape 7"/>
          <p:cNvSpPr/>
          <p:nvPr/>
        </p:nvSpPr>
        <p:spPr>
          <a:xfrm>
            <a:off x="6309360" y="1783080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0" y="1874520"/>
            <a:ext cx="237744" cy="237744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6876288" y="1755648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Platform built pre-funding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6876288" y="2020824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founder chose to finish a genuinely complete platform before selling it — the diligence proof is the product itself.</a:t>
            </a:r>
            <a:endParaRPr lang="en-US" sz="1050" dirty="0"/>
          </a:p>
        </p:txBody>
      </p:sp>
      <p:sp>
        <p:nvSpPr>
          <p:cNvPr id="14" name="Shape 10"/>
          <p:cNvSpPr/>
          <p:nvPr/>
        </p:nvSpPr>
        <p:spPr>
          <a:xfrm>
            <a:off x="640080" y="3154680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15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" y="3246120"/>
            <a:ext cx="237744" cy="237744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1207008" y="3127248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First design partner onboarding</a:t>
            </a:r>
            <a:endParaRPr lang="en-US" sz="1300" dirty="0"/>
          </a:p>
        </p:txBody>
      </p:sp>
      <p:sp>
        <p:nvSpPr>
          <p:cNvPr id="17" name="Text 12"/>
          <p:cNvSpPr/>
          <p:nvPr/>
        </p:nvSpPr>
        <p:spPr>
          <a:xfrm>
            <a:off x="1207008" y="3392424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SAPASA Cafe is in onboarding (not yet live). Zero paying customers, zero LOIs — we will not inflate this.</a:t>
            </a:r>
            <a:endParaRPr lang="en-US" sz="1050" dirty="0"/>
          </a:p>
        </p:txBody>
      </p:sp>
      <p:sp>
        <p:nvSpPr>
          <p:cNvPr id="18" name="Shape 13"/>
          <p:cNvSpPr/>
          <p:nvPr/>
        </p:nvSpPr>
        <p:spPr>
          <a:xfrm>
            <a:off x="6309360" y="3154680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1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0" y="3246120"/>
            <a:ext cx="237744" cy="237744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6876288" y="3127248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98/100 pilot-ready</a:t>
            </a:r>
            <a:endParaRPr lang="en-US" sz="1300" dirty="0"/>
          </a:p>
        </p:txBody>
      </p:sp>
      <p:sp>
        <p:nvSpPr>
          <p:cNvPr id="21" name="Text 15"/>
          <p:cNvSpPr/>
          <p:nvPr/>
        </p:nvSpPr>
        <p:spPr>
          <a:xfrm>
            <a:off x="6876288" y="3392424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26-scenario manual gate on release 76f67d0; 4,700+ automated tests, zero skipped.</a:t>
            </a:r>
            <a:endParaRPr lang="en-US" sz="1050" dirty="0"/>
          </a:p>
        </p:txBody>
      </p:sp>
      <p:sp>
        <p:nvSpPr>
          <p:cNvPr id="22" name="Shape 16"/>
          <p:cNvSpPr/>
          <p:nvPr/>
        </p:nvSpPr>
        <p:spPr>
          <a:xfrm>
            <a:off x="640080" y="4617720"/>
            <a:ext cx="10911535" cy="1417320"/>
          </a:xfrm>
          <a:prstGeom prst="roundRect">
            <a:avLst>
              <a:gd name="adj" fmla="val 4516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23" name="Text 17"/>
          <p:cNvSpPr/>
          <p:nvPr/>
        </p:nvSpPr>
        <p:spPr>
          <a:xfrm>
            <a:off x="868680" y="4754880"/>
            <a:ext cx="10454335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Launch discipline: marketing never outruns the product</a:t>
            </a:r>
            <a:endParaRPr lang="en-US" sz="1250" dirty="0"/>
          </a:p>
        </p:txBody>
      </p:sp>
      <p:sp>
        <p:nvSpPr>
          <p:cNvPr id="24" name="Text 18"/>
          <p:cNvSpPr/>
          <p:nvPr/>
        </p:nvSpPr>
        <p:spPr>
          <a:xfrm>
            <a:off x="868680" y="5065776"/>
            <a:ext cx="10454335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Capabilities not yet live are tracked explicitly and held out of GTM: international Lite billing (priced, activation pending) · Lite Android APK (built; signing/hosting pending) · v4 tax engine (built and tested, activated market-by-market) · reservations online payment (excluded until the gateway session ships). Benefit claims are quantified from pilot telemetry before use — never before.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COMPETITION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Billing-first POS vs. a whole operating system.</a:t>
            </a:r>
            <a:endParaRPr lang="en-US" sz="3100" dirty="0"/>
          </a:p>
        </p:txBody>
      </p:sp>
      <p:graphicFrame>
        <p:nvGraphicFramePr>
          <p:cNvPr id="1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40080" y="1691640"/>
          <a:ext cx="10911535" cy="914400"/>
        </p:xfrm>
        <a:graphic>
          <a:graphicData uri="http://schemas.openxmlformats.org/drawingml/2006/table">
            <a:tbl>
              <a:tblPr/>
              <a:tblGrid>
                <a:gridCol w="1417320"/>
                <a:gridCol w="2377440"/>
                <a:gridCol w="2103120"/>
                <a:gridCol w="2606040"/>
                <a:gridCol w="2404872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Petpooja / POSist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UrbanPiper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Square / Toast / Clover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OotaOS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Scope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Billing-first POS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Aggregator middleware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Card-first POS (intl)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C24E1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Full restaurant OS — one data spine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BDD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Reach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Email-gated sales motion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Enterprise/chain-led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Card-economy assumptions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C24E1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Phone-first: WhatsApp, UPI, vernacular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BDD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AI economics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Bolt-on, per-call LLM cost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—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Add-on modules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C24E1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Deterministic-first: 60–80% at ~zero token cost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BDD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Switching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Data lock-in is the moat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—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Contract + hardware lock-in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C24E1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AI migration engine removes the blocker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BDD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Micro-eateries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Not served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Not served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Not served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C24E1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Lite: ₹0.15/order, zero commission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BDD"/>
                    </a:solidFill>
                  </a:tcPr>
                </a:tc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640080" y="5257800"/>
            <a:ext cx="1091153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Stated plainly: incumbents are funded and entrenched. Our wedge is the QR-need dine-in segment, the phone-first majority their motion cannot reach, and a migration engine that turns their lock-in into our on-ramp.</a:t>
            </a:r>
            <a:endParaRPr lang="en-US" sz="11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PLAN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Eighteen months, five milestones, default-alive.</a:t>
            </a:r>
            <a:endParaRPr lang="en-US" sz="3100" dirty="0"/>
          </a:p>
        </p:txBody>
      </p:sp>
      <p:sp>
        <p:nvSpPr>
          <p:cNvPr id="6" name="Shape 4"/>
          <p:cNvSpPr/>
          <p:nvPr/>
        </p:nvSpPr>
        <p:spPr>
          <a:xfrm>
            <a:off x="822960" y="3108960"/>
            <a:ext cx="10545775" cy="0"/>
          </a:xfrm>
          <a:prstGeom prst="line">
            <a:avLst/>
          </a:prstGeom>
          <a:noFill/>
          <a:ln w="25400">
            <a:solidFill>
              <a:srgbClr val="E8E2DC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722376" y="3008376"/>
            <a:ext cx="201168" cy="201168"/>
          </a:xfrm>
          <a:prstGeom prst="ellipse">
            <a:avLst/>
          </a:prstGeom>
          <a:solidFill>
            <a:srgbClr val="E8601C"/>
          </a:solidFill>
          <a:ln w="12700">
            <a:solidFill>
              <a:srgbClr val="E8601C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-45720" y="1691640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M1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-45720" y="1965960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GA launch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-45720" y="2240280"/>
            <a:ext cx="1737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telemetry instrumented from day one; design-partner wave</a:t>
            </a:r>
            <a:endParaRPr lang="en-US" sz="850" dirty="0"/>
          </a:p>
        </p:txBody>
      </p:sp>
      <p:sp>
        <p:nvSpPr>
          <p:cNvPr id="11" name="Shape 9"/>
          <p:cNvSpPr/>
          <p:nvPr/>
        </p:nvSpPr>
        <p:spPr>
          <a:xfrm>
            <a:off x="2831531" y="3008376"/>
            <a:ext cx="201168" cy="201168"/>
          </a:xfrm>
          <a:prstGeom prst="ellipse">
            <a:avLst/>
          </a:prstGeom>
          <a:solidFill>
            <a:srgbClr val="E8601C"/>
          </a:solidFill>
          <a:ln w="12700">
            <a:solidFill>
              <a:srgbClr val="E8601C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063435" y="3429000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M3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2063435" y="3703320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ARPU ramp begins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2063435" y="3977640"/>
            <a:ext cx="1737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blended ARPU $28; outreach engine at full cadence</a:t>
            </a:r>
            <a:endParaRPr lang="en-US" sz="850" dirty="0"/>
          </a:p>
        </p:txBody>
      </p:sp>
      <p:sp>
        <p:nvSpPr>
          <p:cNvPr id="15" name="Shape 13"/>
          <p:cNvSpPr/>
          <p:nvPr/>
        </p:nvSpPr>
        <p:spPr>
          <a:xfrm>
            <a:off x="4940686" y="3008376"/>
            <a:ext cx="201168" cy="201168"/>
          </a:xfrm>
          <a:prstGeom prst="ellipse">
            <a:avLst/>
          </a:prstGeom>
          <a:solidFill>
            <a:srgbClr val="E8601C"/>
          </a:solidFill>
          <a:ln w="12700">
            <a:solidFill>
              <a:srgbClr val="E8601C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172590" y="1691640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M6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4172590" y="1965960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500 restaurants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4172590" y="2240280"/>
            <a:ext cx="1737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$25K MRR · $300K ARR · database at 300K records</a:t>
            </a:r>
            <a:endParaRPr lang="en-US" sz="850" dirty="0"/>
          </a:p>
        </p:txBody>
      </p:sp>
      <p:sp>
        <p:nvSpPr>
          <p:cNvPr id="19" name="Shape 17"/>
          <p:cNvSpPr/>
          <p:nvPr/>
        </p:nvSpPr>
        <p:spPr>
          <a:xfrm>
            <a:off x="7049841" y="3008376"/>
            <a:ext cx="201168" cy="201168"/>
          </a:xfrm>
          <a:prstGeom prst="ellipse">
            <a:avLst/>
          </a:prstGeom>
          <a:solidFill>
            <a:srgbClr val="E8601C"/>
          </a:solidFill>
          <a:ln w="12700">
            <a:solidFill>
              <a:srgbClr val="E8601C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6281745" y="3429000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M8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6281745" y="3703320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Cash-flow positive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6281745" y="3977640"/>
            <a:ext cx="1737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Year-1 OpEx ~$521K vs $800K opening cash</a:t>
            </a:r>
            <a:endParaRPr lang="en-US" sz="850" dirty="0"/>
          </a:p>
        </p:txBody>
      </p:sp>
      <p:sp>
        <p:nvSpPr>
          <p:cNvPr id="23" name="Shape 21"/>
          <p:cNvSpPr/>
          <p:nvPr/>
        </p:nvSpPr>
        <p:spPr>
          <a:xfrm>
            <a:off x="9158996" y="3008376"/>
            <a:ext cx="201168" cy="201168"/>
          </a:xfrm>
          <a:prstGeom prst="ellipse">
            <a:avLst/>
          </a:prstGeom>
          <a:solidFill>
            <a:srgbClr val="E8601C"/>
          </a:solidFill>
          <a:ln w="12700">
            <a:solidFill>
              <a:srgbClr val="E8601C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390900" y="1691640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M12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8390900" y="1965960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1,500 restaurants</a:t>
            </a:r>
            <a:endParaRPr lang="en-US" sz="1100" dirty="0"/>
          </a:p>
        </p:txBody>
      </p:sp>
      <p:sp>
        <p:nvSpPr>
          <p:cNvPr id="26" name="Text 24"/>
          <p:cNvSpPr/>
          <p:nvPr/>
        </p:nvSpPr>
        <p:spPr>
          <a:xfrm>
            <a:off x="8390900" y="2240280"/>
            <a:ext cx="1737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$150K MRR · $1.8M ARR · AU/international opens</a:t>
            </a:r>
            <a:endParaRPr lang="en-US" sz="850" dirty="0"/>
          </a:p>
        </p:txBody>
      </p:sp>
      <p:sp>
        <p:nvSpPr>
          <p:cNvPr id="27" name="Shape 25"/>
          <p:cNvSpPr/>
          <p:nvPr/>
        </p:nvSpPr>
        <p:spPr>
          <a:xfrm>
            <a:off x="11268151" y="3008376"/>
            <a:ext cx="201168" cy="201168"/>
          </a:xfrm>
          <a:prstGeom prst="ellipse">
            <a:avLst/>
          </a:prstGeom>
          <a:solidFill>
            <a:srgbClr val="E8601C"/>
          </a:solidFill>
          <a:ln w="12700">
            <a:solidFill>
              <a:srgbClr val="E8601C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10500055" y="3429000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M18</a:t>
            </a:r>
            <a:endParaRPr lang="en-US" sz="1300" dirty="0"/>
          </a:p>
        </p:txBody>
      </p:sp>
      <p:sp>
        <p:nvSpPr>
          <p:cNvPr id="29" name="Text 27"/>
          <p:cNvSpPr/>
          <p:nvPr/>
        </p:nvSpPr>
        <p:spPr>
          <a:xfrm>
            <a:off x="10500055" y="3703320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3,500 restaurants</a:t>
            </a:r>
            <a:endParaRPr lang="en-US" sz="1100" dirty="0"/>
          </a:p>
        </p:txBody>
      </p:sp>
      <p:sp>
        <p:nvSpPr>
          <p:cNvPr id="30" name="Text 28"/>
          <p:cNvSpPr/>
          <p:nvPr/>
        </p:nvSpPr>
        <p:spPr>
          <a:xfrm>
            <a:off x="10500055" y="3977640"/>
            <a:ext cx="1737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$525K MRR · $6.3M ARR base</a:t>
            </a:r>
            <a:endParaRPr lang="en-US" sz="850" dirty="0"/>
          </a:p>
        </p:txBody>
      </p:sp>
      <p:sp>
        <p:nvSpPr>
          <p:cNvPr id="31" name="Shape 29"/>
          <p:cNvSpPr/>
          <p:nvPr/>
        </p:nvSpPr>
        <p:spPr>
          <a:xfrm>
            <a:off x="640080" y="4892040"/>
            <a:ext cx="10911535" cy="1143000"/>
          </a:xfrm>
          <a:prstGeom prst="roundRect">
            <a:avLst>
              <a:gd name="adj" fmla="val 5600"/>
            </a:avLst>
          </a:prstGeom>
          <a:solidFill>
            <a:srgbClr val="FDEBDD"/>
          </a:solidFill>
          <a:ln w="9525">
            <a:solidFill>
              <a:srgbClr val="F3D6C2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859536" y="5029200"/>
            <a:ext cx="10454335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M18 range: </a:t>
            </a:r>
            <a:pPr indent="0" marL="0">
              <a:buNone/>
            </a:pPr>
            <a:r>
              <a:rPr lang="en-US" sz="110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$3.82M ARR conservative · $6.3M base · $9.0M aggressive. All milestones are design targets; measured CAC by channel, activation and churn are reported weekly from the first outreach wave.</a:t>
            </a:r>
            <a:endParaRPr lang="en-US" sz="11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16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RISKS, STATED PLAINLY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 could kill this — and how the round retires it.</a:t>
            </a:r>
            <a:endParaRPr lang="en-US" sz="3100" dirty="0"/>
          </a:p>
        </p:txBody>
      </p:sp>
      <p:graphicFrame>
        <p:nvGraphicFramePr>
          <p:cNvPr id="1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40080" y="1691640"/>
          <a:ext cx="10911535" cy="914400"/>
        </p:xfrm>
        <a:graphic>
          <a:graphicData uri="http://schemas.openxmlformats.org/drawingml/2006/table">
            <a:tbl>
              <a:tblPr/>
              <a:tblGrid>
                <a:gridCol w="2468880"/>
                <a:gridCol w="3931920"/>
                <a:gridCol w="4507992"/>
              </a:tblGrid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Risk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Honest statement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How the round retires it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Adoption (pre-revenue, pre-GA)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Zero paying customers today. Proof is product depth, not traction.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40% of the round funds sales &amp; onboarding; design-partner wave first; telemetry from M1 replaces every target with a measurement.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Key-person engineering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Deep founder dependency on the codebase.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25% funds engineering hires; the 4,700-test estate and documented build waves reduce (not eliminate) bus-factor risk.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Lite funnel unshipped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The Lite APK is built but signing/hosting is pending — that acquisition funnel is closed today.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 scoped, funded release step; the vendor download funnel opens on release.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Funded incumbents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Petpooja/POSist are entrenched with distribution.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We do not fight their motion — we bypass it (phone-first) and dissolve their lock-in (migration engine).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Execution outrunning truth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The classic startup failure: claims before capability.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Launch discipline is codified — gated capabilities are tracked and held out of GTM until live.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640080" y="5806440"/>
            <a:ext cx="1091153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i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 present risk honestly because the product depth lets us afford to.</a:t>
            </a:r>
            <a:endParaRPr lang="en-US" sz="11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17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TEAM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build is the credential.</a:t>
            </a:r>
            <a:endParaRPr lang="en-US" sz="3100" dirty="0"/>
          </a:p>
        </p:txBody>
      </p:sp>
      <p:sp>
        <p:nvSpPr>
          <p:cNvPr id="6" name="Shape 4"/>
          <p:cNvSpPr/>
          <p:nvPr/>
        </p:nvSpPr>
        <p:spPr>
          <a:xfrm>
            <a:off x="640080" y="1691640"/>
            <a:ext cx="5486400" cy="3063240"/>
          </a:xfrm>
          <a:prstGeom prst="roundRect">
            <a:avLst>
              <a:gd name="adj" fmla="val 2090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96112" y="1874520"/>
            <a:ext cx="4937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Krish Chimakurthy</a:t>
            </a: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96112" y="2240280"/>
            <a:ext cx="4937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Founder &amp; CEO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896112" y="2606040"/>
            <a:ext cx="4983480" cy="2057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spcAft>
                <a:spcPts val="800"/>
              </a:spcAft>
              <a:buSzPct val="100000"/>
              <a:buChar char="•"/>
            </a:pPr>
            <a:r>
              <a:rPr lang="en-US" sz="105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Nearly two decades across IT delivery, software testing, project management and AI engineering — big-consulting rigor at startup speed.</a:t>
            </a:r>
            <a:endParaRPr lang="en-US" sz="1050" dirty="0"/>
          </a:p>
          <a:p>
            <a:pPr marL="127000" indent="-127000">
              <a:spcAft>
                <a:spcPts val="800"/>
              </a:spcAft>
              <a:buSzPct val="100000"/>
              <a:buChar char="•"/>
            </a:pPr>
            <a:r>
              <a:rPr lang="en-US" sz="105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Shipped the entire OotaOS platform pre-funding: ~624 endpoints, ~249 tables, 4,700+ tests — zero skipped. The testing-first DNA is visible in the code.</a:t>
            </a:r>
            <a:endParaRPr lang="en-US" sz="1050" dirty="0"/>
          </a:p>
          <a:p>
            <a:pPr marL="127000" indent="-127000">
              <a:spcAft>
                <a:spcPts val="800"/>
              </a:spcAft>
              <a:buSzPct val="100000"/>
              <a:buChar char="•"/>
            </a:pPr>
            <a:r>
              <a:rPr lang="en-US" sz="105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Dual Australian–Indian citizen (OCI) — native footing for the India-first, Australia-next expansion sequence.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400800" y="1691640"/>
            <a:ext cx="5120640" cy="1371600"/>
          </a:xfrm>
          <a:prstGeom prst="roundRect">
            <a:avLst>
              <a:gd name="adj" fmla="val 4667"/>
            </a:avLst>
          </a:prstGeom>
          <a:solidFill>
            <a:srgbClr val="FFFFFF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620256" y="1828800"/>
            <a:ext cx="4663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team today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6620256" y="2121408"/>
            <a:ext cx="46634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Founder &amp; CEO · 1 full-time engineer · 2 interns · 3 technical advisors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6400800" y="3246120"/>
            <a:ext cx="5120640" cy="1508760"/>
          </a:xfrm>
          <a:prstGeom prst="roundRect">
            <a:avLst>
              <a:gd name="adj" fmla="val 4242"/>
            </a:avLst>
          </a:prstGeom>
          <a:solidFill>
            <a:srgbClr val="FDEBDD"/>
          </a:solidFill>
          <a:ln w="9525">
            <a:solidFill>
              <a:srgbClr val="F3D6C2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620256" y="3383280"/>
            <a:ext cx="4663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24E1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Funded by this round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6620256" y="3675888"/>
            <a:ext cx="46634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AI Marketing &amp; Sales Head (M1) — owns the outreach engine end-to-end · Customer Success Lead (M3) — owns onboarding and design partners · engineering hires to retire key-person risk.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640080" y="4983480"/>
            <a:ext cx="10911535" cy="1051560"/>
          </a:xfrm>
          <a:prstGeom prst="roundRect">
            <a:avLst>
              <a:gd name="adj" fmla="val 6087"/>
            </a:avLst>
          </a:prstGeom>
          <a:solidFill>
            <a:srgbClr val="FBF6F1"/>
          </a:solidFill>
          <a:ln w="9525">
            <a:solidFill>
              <a:srgbClr val="E8E2DC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868680" y="5120640"/>
            <a:ext cx="10454335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Why this founder, this problem: a career spent making software provably correct — applied to an industry that runs on unreconciled spreadsheets and six disconnected tools.</a:t>
            </a:r>
            <a:endParaRPr lang="en-US" sz="11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18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ASK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US$800K for 10% — to buy distribution, not development.</a:t>
            </a:r>
            <a:endParaRPr lang="en-US" sz="3100" dirty="0"/>
          </a:p>
        </p:txBody>
      </p:sp>
      <p:sp>
        <p:nvSpPr>
          <p:cNvPr id="6" name="Text 4"/>
          <p:cNvSpPr/>
          <p:nvPr/>
        </p:nvSpPr>
        <p:spPr>
          <a:xfrm>
            <a:off x="640080" y="1783080"/>
            <a:ext cx="47548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2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US$800,000</a:t>
            </a:r>
            <a:endParaRPr lang="en-US" sz="4200" dirty="0"/>
          </a:p>
        </p:txBody>
      </p:sp>
      <p:sp>
        <p:nvSpPr>
          <p:cNvPr id="7" name="Text 5"/>
          <p:cNvSpPr/>
          <p:nvPr/>
        </p:nvSpPr>
        <p:spPr>
          <a:xfrm>
            <a:off x="640080" y="2743200"/>
            <a:ext cx="489204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spcAft>
                <a:spcPts val="800"/>
              </a:spcAft>
              <a:buSzPct val="100000"/>
              <a:buChar char="•"/>
            </a:pPr>
            <a:r>
              <a:rPr lang="en-US" sz="110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10% equity · US$8.0M post-money (US$7.2M pre · ~US$648/share)</a:t>
            </a:r>
            <a:endParaRPr lang="en-US" sz="1100" dirty="0"/>
          </a:p>
          <a:p>
            <a:pPr marL="127000" indent="-127000">
              <a:spcAft>
                <a:spcPts val="800"/>
              </a:spcAft>
              <a:buSzPct val="100000"/>
              <a:buChar char="•"/>
            </a:pPr>
            <a:r>
              <a:rPr lang="en-US" sz="110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Fresh equity allotment under §62(1)(c), Companies Act 2013</a:t>
            </a:r>
            <a:endParaRPr lang="en-US" sz="1100" dirty="0"/>
          </a:p>
          <a:p>
            <a:pPr marL="127000" indent="-127000">
              <a:spcAft>
                <a:spcPts val="800"/>
              </a:spcAft>
              <a:buSzPct val="100000"/>
              <a:buChar char="•"/>
            </a:pPr>
            <a:r>
              <a:rPr lang="en-US" sz="110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9% ESOP pool created pre-money — investor is not diluted by it</a:t>
            </a:r>
            <a:endParaRPr lang="en-US" sz="1100" dirty="0"/>
          </a:p>
          <a:p>
            <a:pPr marL="127000" indent="-127000">
              <a:spcAft>
                <a:spcPts val="800"/>
              </a:spcAft>
              <a:buSzPct val="100000"/>
              <a:buChar char="•"/>
            </a:pPr>
            <a:r>
              <a:rPr lang="en-US" sz="110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Clean, single-entity cap table — no notes, no SAFEs, no debt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640080" y="4709160"/>
            <a:ext cx="4892040" cy="1325880"/>
          </a:xfrm>
          <a:prstGeom prst="roundRect">
            <a:avLst>
              <a:gd name="adj" fmla="val 4828"/>
            </a:avLst>
          </a:prstGeom>
          <a:solidFill>
            <a:srgbClr val="FDEBDD"/>
          </a:solidFill>
          <a:ln w="9525">
            <a:solidFill>
              <a:srgbClr val="F3D6C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59536" y="4846320"/>
            <a:ext cx="44805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 the money does not buy: servers ($17.39/mo, measured) or a rewrite (98/100 pilot-ready). It buys GA execution and 3,500 restaurants by M18 — with cash-flow positive targeted at ~M8.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6035040" y="1737360"/>
            <a:ext cx="3657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of funds</a:t>
            </a:r>
            <a:endParaRPr lang="en-US" sz="1300" dirty="0"/>
          </a:p>
        </p:txBody>
      </p:sp>
      <p:graphicFrame>
        <p:nvGraphicFramePr>
          <p:cNvPr id="11" name="Chart 0" descr=""/>
          <p:cNvGraphicFramePr/>
          <p:nvPr/>
        </p:nvGraphicFramePr>
        <p:xfrm>
          <a:off x="5806440" y="2057400"/>
          <a:ext cx="5806440" cy="393192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221A1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19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566928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</a:t>
            </a:r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OS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640080" y="1371600"/>
            <a:ext cx="1060704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build exists. The bill is $17.39. The round buys distribution.</a:t>
            </a:r>
            <a:endParaRPr lang="en-US" sz="3600" dirty="0"/>
          </a:p>
        </p:txBody>
      </p:sp>
      <p:sp>
        <p:nvSpPr>
          <p:cNvPr id="6" name="Shape 4"/>
          <p:cNvSpPr/>
          <p:nvPr/>
        </p:nvSpPr>
        <p:spPr>
          <a:xfrm>
            <a:off x="640080" y="3063240"/>
            <a:ext cx="402336" cy="402336"/>
          </a:xfrm>
          <a:prstGeom prst="ellipse">
            <a:avLst/>
          </a:prstGeom>
          <a:solidFill>
            <a:srgbClr val="E8601C"/>
          </a:solidFill>
          <a:ln w="12700">
            <a:solidFill>
              <a:srgbClr val="E8601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40080" y="3063240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188720" y="3026664"/>
            <a:ext cx="5074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build already exists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1188720" y="3319272"/>
            <a:ext cx="5074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7D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~624 endpoints · ~249 tables · 4,700+ tests · 29 AI capabilities · 98/100 pilot-ready — shipped pre-funding.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6309360" y="3063240"/>
            <a:ext cx="402336" cy="402336"/>
          </a:xfrm>
          <a:prstGeom prst="ellipse">
            <a:avLst/>
          </a:prstGeom>
          <a:solidFill>
            <a:srgbClr val="E8601C"/>
          </a:solidFill>
          <a:ln w="12700">
            <a:solidFill>
              <a:srgbClr val="E8601C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309360" y="3063240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6858000" y="3026664"/>
            <a:ext cx="5074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cost curve is engineered, not hoped for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6858000" y="3319272"/>
            <a:ext cx="5074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7D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Deterministic intelligence, guardrailed AI, Postgres-queue simplicity, zero-egress media — a measured $17.39/month.</a:t>
            </a:r>
            <a:endParaRPr lang="en-US" sz="950" dirty="0"/>
          </a:p>
        </p:txBody>
      </p:sp>
      <p:sp>
        <p:nvSpPr>
          <p:cNvPr id="14" name="Shape 12"/>
          <p:cNvSpPr/>
          <p:nvPr/>
        </p:nvSpPr>
        <p:spPr>
          <a:xfrm>
            <a:off x="640080" y="4480560"/>
            <a:ext cx="402336" cy="402336"/>
          </a:xfrm>
          <a:prstGeom prst="ellipse">
            <a:avLst/>
          </a:prstGeom>
          <a:solidFill>
            <a:srgbClr val="E8601C"/>
          </a:solidFill>
          <a:ln w="12700">
            <a:solidFill>
              <a:srgbClr val="E8601C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40080" y="4480560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1188720" y="4443984"/>
            <a:ext cx="5074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GTM asymmetry is proprietary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1188720" y="4736592"/>
            <a:ext cx="5074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7D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38,770 phone-first records → 300K, reached over WhatsApp — a $140 design-target CAC against a $1,400+ industry.</a:t>
            </a:r>
            <a:endParaRPr lang="en-US" sz="950" dirty="0"/>
          </a:p>
        </p:txBody>
      </p:sp>
      <p:sp>
        <p:nvSpPr>
          <p:cNvPr id="18" name="Shape 16"/>
          <p:cNvSpPr/>
          <p:nvPr/>
        </p:nvSpPr>
        <p:spPr>
          <a:xfrm>
            <a:off x="6309360" y="4480560"/>
            <a:ext cx="402336" cy="402336"/>
          </a:xfrm>
          <a:prstGeom prst="ellipse">
            <a:avLst/>
          </a:prstGeom>
          <a:solidFill>
            <a:srgbClr val="E8601C"/>
          </a:solidFill>
          <a:ln w="12700">
            <a:solidFill>
              <a:srgbClr val="E8601C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309360" y="4480560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6858000" y="4443984"/>
            <a:ext cx="5074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Infrastructure share of revenue falls as we grow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6858000" y="4736592"/>
            <a:ext cx="50749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E7D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From low single digits at M6 toward ~0.6–1.5% at M18 — structurally protecting 70–75% gross margin.</a:t>
            </a:r>
            <a:endParaRPr lang="en-US" sz="950" dirty="0"/>
          </a:p>
        </p:txBody>
      </p:sp>
      <p:sp>
        <p:nvSpPr>
          <p:cNvPr id="22" name="Text 20"/>
          <p:cNvSpPr/>
          <p:nvPr/>
        </p:nvSpPr>
        <p:spPr>
          <a:xfrm>
            <a:off x="640080" y="6263640"/>
            <a:ext cx="1091153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A8D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ootaos.com · OOTAOS PLATFORM SERVICES PRIVATE LIMITED · CIN U62011KA2026PTC223286 · Bengaluru, Karnataka · Confidential — not for distribution</a:t>
            </a:r>
            <a:endParaRPr lang="en-US" sz="9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APPENDIX A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Cap table &amp; round mechanics.</a:t>
            </a:r>
            <a:endParaRPr lang="en-US" sz="3100" dirty="0"/>
          </a:p>
        </p:txBody>
      </p:sp>
      <p:graphicFrame>
        <p:nvGraphicFramePr>
          <p:cNvPr id="2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40080" y="1737360"/>
          <a:ext cx="7680960" cy="914400"/>
        </p:xfrm>
        <a:graphic>
          <a:graphicData uri="http://schemas.openxmlformats.org/drawingml/2006/table">
            <a:tbl>
              <a:tblPr/>
              <a:tblGrid>
                <a:gridCol w="2194560"/>
                <a:gridCol w="1737360"/>
                <a:gridCol w="3749040"/>
              </a:tblGrid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Holder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Post-round %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Notes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Founder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~76.95%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Single founder; full IP assignment executed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Spouse (minority)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~4.05%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Held via gift deed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ESOP pool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9.00%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Created pre-money — does not dilute the incoming investor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Seed investor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10.00%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Fresh equity allotment under §62(1)(c)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64008" marR="64008" marT="64008" marB="64008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640080" y="4343400"/>
            <a:ext cx="969264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spcAft>
                <a:spcPts val="800"/>
              </a:spcAft>
              <a:buSzPct val="100000"/>
              <a:buChar char="•"/>
            </a:pPr>
            <a:r>
              <a:rPr lang="en-US" sz="110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US$8.0M post-money · US$7.2M pre-money · ~US$648/share</a:t>
            </a:r>
            <a:endParaRPr lang="en-US" sz="1100" dirty="0"/>
          </a:p>
          <a:p>
            <a:pPr marL="127000" indent="-127000">
              <a:spcAft>
                <a:spcPts val="800"/>
              </a:spcAft>
              <a:buSzPct val="100000"/>
              <a:buChar char="•"/>
            </a:pPr>
            <a:r>
              <a:rPr lang="en-US" sz="110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Primary capital only — no secondaries, no convertible notes, no SAFEs, no debt</a:t>
            </a:r>
            <a:endParaRPr lang="en-US" sz="1100" dirty="0"/>
          </a:p>
          <a:p>
            <a:pPr marL="127000" indent="-127000">
              <a:spcAft>
                <a:spcPts val="800"/>
              </a:spcAft>
              <a:buSzPct val="100000"/>
              <a:buChar char="•"/>
            </a:pPr>
            <a:r>
              <a:rPr lang="en-US" sz="110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15-document Indian seed legal pack prepared: Term Sheet, SSA, SHA, ESOP Scheme, IP Assignment, board &amp; filing set</a:t>
            </a:r>
            <a:endParaRPr lang="en-US" sz="1100" dirty="0"/>
          </a:p>
          <a:p>
            <a:pPr marL="127000" indent="-127000">
              <a:spcAft>
                <a:spcPts val="800"/>
              </a:spcAft>
              <a:buSzPct val="100000"/>
              <a:buChar char="•"/>
            </a:pPr>
            <a:r>
              <a:rPr lang="en-US" sz="1100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Entity: OOTAOS PLATFORM SERVICES PRIVATE LIMITED · incorporated 1 July 2026 · Bengaluru, Karnataka</a:t>
            </a:r>
            <a:endParaRPr lang="en-US" sz="11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21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APPENDIX B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Security &amp; trust architecture — live in production.</a:t>
            </a:r>
            <a:endParaRPr lang="en-US" sz="3100" dirty="0"/>
          </a:p>
        </p:txBody>
      </p:sp>
      <p:sp>
        <p:nvSpPr>
          <p:cNvPr id="6" name="Shape 4"/>
          <p:cNvSpPr/>
          <p:nvPr/>
        </p:nvSpPr>
        <p:spPr>
          <a:xfrm>
            <a:off x="640080" y="1737360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7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1520" y="1828800"/>
            <a:ext cx="237744" cy="237744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207008" y="1709928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Strict CSRF, boot-fatal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1207008" y="1975104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server refuses to start misconfigured; env-guard validates ~22 capability groups.</a:t>
            </a:r>
            <a:endParaRPr lang="en-US" sz="950" dirty="0"/>
          </a:p>
        </p:txBody>
      </p:sp>
      <p:sp>
        <p:nvSpPr>
          <p:cNvPr id="10" name="Shape 7"/>
          <p:cNvSpPr/>
          <p:nvPr/>
        </p:nvSpPr>
        <p:spPr>
          <a:xfrm>
            <a:off x="6309360" y="1737360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0" y="1828800"/>
            <a:ext cx="237744" cy="237744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6876288" y="1709928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AES-256-GCM gateway keys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6876288" y="1975104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Per-restaurant payment secrets encrypted at rest; hand-rolled signed REST, no server SDK sprawl.</a:t>
            </a:r>
            <a:endParaRPr lang="en-US" sz="950" dirty="0"/>
          </a:p>
        </p:txBody>
      </p:sp>
      <p:sp>
        <p:nvSpPr>
          <p:cNvPr id="14" name="Shape 10"/>
          <p:cNvSpPr/>
          <p:nvPr/>
        </p:nvSpPr>
        <p:spPr>
          <a:xfrm>
            <a:off x="640080" y="2852928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15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" y="2944368"/>
            <a:ext cx="237744" cy="237744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1207008" y="2825496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Tamper-evident audit chain</a:t>
            </a:r>
            <a:endParaRPr lang="en-US" sz="1300" dirty="0"/>
          </a:p>
        </p:txBody>
      </p:sp>
      <p:sp>
        <p:nvSpPr>
          <p:cNvPr id="17" name="Text 12"/>
          <p:cNvSpPr/>
          <p:nvPr/>
        </p:nvSpPr>
        <p:spPr>
          <a:xfrm>
            <a:off x="1207008" y="3090672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Hash-chained admin audit log; dual-approval God Mode for destructive operations.</a:t>
            </a:r>
            <a:endParaRPr lang="en-US" sz="950" dirty="0"/>
          </a:p>
        </p:txBody>
      </p:sp>
      <p:sp>
        <p:nvSpPr>
          <p:cNvPr id="18" name="Shape 13"/>
          <p:cNvSpPr/>
          <p:nvPr/>
        </p:nvSpPr>
        <p:spPr>
          <a:xfrm>
            <a:off x="6309360" y="2852928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1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0" y="2944368"/>
            <a:ext cx="237744" cy="237744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6876288" y="2825496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DB-enforced money integrity</a:t>
            </a:r>
            <a:endParaRPr lang="en-US" sz="1300" dirty="0"/>
          </a:p>
        </p:txBody>
      </p:sp>
      <p:sp>
        <p:nvSpPr>
          <p:cNvPr id="21" name="Text 15"/>
          <p:cNvSpPr/>
          <p:nvPr/>
        </p:nvSpPr>
        <p:spPr>
          <a:xfrm>
            <a:off x="6876288" y="3090672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subtotal + tax + service + tip = total as a database constraint; immutable tax snapshots.</a:t>
            </a:r>
            <a:endParaRPr lang="en-US" sz="950" dirty="0"/>
          </a:p>
        </p:txBody>
      </p:sp>
      <p:sp>
        <p:nvSpPr>
          <p:cNvPr id="22" name="Shape 16"/>
          <p:cNvSpPr/>
          <p:nvPr/>
        </p:nvSpPr>
        <p:spPr>
          <a:xfrm>
            <a:off x="640080" y="3968496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23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520" y="4059936"/>
            <a:ext cx="237744" cy="237744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1207008" y="3941064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Webhook hygiene</a:t>
            </a:r>
            <a:endParaRPr lang="en-US" sz="1300" dirty="0"/>
          </a:p>
        </p:txBody>
      </p:sp>
      <p:sp>
        <p:nvSpPr>
          <p:cNvPr id="25" name="Text 18"/>
          <p:cNvSpPr/>
          <p:nvPr/>
        </p:nvSpPr>
        <p:spPr>
          <a:xfrm>
            <a:off x="1207008" y="4206240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Raw-body HMAC verification on every gateway webhook; dedup ledger; dead-letter triage.</a:t>
            </a:r>
            <a:endParaRPr lang="en-US" sz="950" dirty="0"/>
          </a:p>
        </p:txBody>
      </p:sp>
      <p:sp>
        <p:nvSpPr>
          <p:cNvPr id="26" name="Shape 19"/>
          <p:cNvSpPr/>
          <p:nvPr/>
        </p:nvSpPr>
        <p:spPr>
          <a:xfrm>
            <a:off x="6309360" y="3968496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27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0800" y="4059936"/>
            <a:ext cx="237744" cy="237744"/>
          </a:xfrm>
          <a:prstGeom prst="rect">
            <a:avLst/>
          </a:prstGeom>
        </p:spPr>
      </p:pic>
      <p:sp>
        <p:nvSpPr>
          <p:cNvPr id="28" name="Text 20"/>
          <p:cNvSpPr/>
          <p:nvPr/>
        </p:nvSpPr>
        <p:spPr>
          <a:xfrm>
            <a:off x="6876288" y="3941064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PII-safe by default</a:t>
            </a:r>
            <a:endParaRPr lang="en-US" sz="1300" dirty="0"/>
          </a:p>
        </p:txBody>
      </p:sp>
      <p:sp>
        <p:nvSpPr>
          <p:cNvPr id="29" name="Text 21"/>
          <p:cNvSpPr/>
          <p:nvPr/>
        </p:nvSpPr>
        <p:spPr>
          <a:xfrm>
            <a:off x="6876288" y="4206240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Three-layer PII masking in support AI; Sentry on an 18-key allow-list — no default PII.</a:t>
            </a:r>
            <a:endParaRPr lang="en-US" sz="950" dirty="0"/>
          </a:p>
        </p:txBody>
      </p:sp>
      <p:sp>
        <p:nvSpPr>
          <p:cNvPr id="30" name="Shape 22"/>
          <p:cNvSpPr/>
          <p:nvPr/>
        </p:nvSpPr>
        <p:spPr>
          <a:xfrm>
            <a:off x="640080" y="5084064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31" name="Image 6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1520" y="5175504"/>
            <a:ext cx="237744" cy="237744"/>
          </a:xfrm>
          <a:prstGeom prst="rect">
            <a:avLst/>
          </a:prstGeom>
        </p:spPr>
      </p:pic>
      <p:sp>
        <p:nvSpPr>
          <p:cNvPr id="32" name="Text 23"/>
          <p:cNvSpPr/>
          <p:nvPr/>
        </p:nvSpPr>
        <p:spPr>
          <a:xfrm>
            <a:off x="1207008" y="5056632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Compliance posture</a:t>
            </a:r>
            <a:endParaRPr lang="en-US" sz="1300" dirty="0"/>
          </a:p>
        </p:txBody>
      </p:sp>
      <p:sp>
        <p:nvSpPr>
          <p:cNvPr id="33" name="Text 24"/>
          <p:cNvSpPr/>
          <p:nvPr/>
        </p:nvSpPr>
        <p:spPr>
          <a:xfrm>
            <a:off x="1207008" y="5321808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DPDP (India) readiness track; AU subscription law shipped a year early; 12-country tax engine, activation-gated.</a:t>
            </a:r>
            <a:endParaRPr lang="en-US" sz="950" dirty="0"/>
          </a:p>
        </p:txBody>
      </p:sp>
      <p:sp>
        <p:nvSpPr>
          <p:cNvPr id="34" name="Shape 25"/>
          <p:cNvSpPr/>
          <p:nvPr/>
        </p:nvSpPr>
        <p:spPr>
          <a:xfrm>
            <a:off x="6309360" y="5084064"/>
            <a:ext cx="420624" cy="420624"/>
          </a:xfrm>
          <a:prstGeom prst="ellipse">
            <a:avLst/>
          </a:prstGeom>
          <a:solidFill>
            <a:srgbClr val="FDEBDD"/>
          </a:solidFill>
          <a:ln w="12700">
            <a:solidFill>
              <a:srgbClr val="FDEBDD"/>
            </a:solidFill>
            <a:prstDash val="solid"/>
          </a:ln>
        </p:spPr>
      </p:sp>
      <p:pic>
        <p:nvPicPr>
          <p:cNvPr id="35" name="Image 7" descr="preencoded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00800" y="5175504"/>
            <a:ext cx="237744" cy="237744"/>
          </a:xfrm>
          <a:prstGeom prst="rect">
            <a:avLst/>
          </a:prstGeom>
        </p:spPr>
      </p:pic>
      <p:sp>
        <p:nvSpPr>
          <p:cNvPr id="36" name="Text 26"/>
          <p:cNvSpPr/>
          <p:nvPr/>
        </p:nvSpPr>
        <p:spPr>
          <a:xfrm>
            <a:off x="6876288" y="5056632"/>
            <a:ext cx="48280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Operational runbooks</a:t>
            </a:r>
            <a:endParaRPr lang="en-US" sz="1300" dirty="0"/>
          </a:p>
        </p:txBody>
      </p:sp>
      <p:sp>
        <p:nvSpPr>
          <p:cNvPr id="37" name="Text 27"/>
          <p:cNvSpPr/>
          <p:nvPr/>
        </p:nvSpPr>
        <p:spPr>
          <a:xfrm>
            <a:off x="6876288" y="5321808"/>
            <a:ext cx="4828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Incident response, backup/restore, secret rotation and disclosure policy documented; SOC 2 readiness matrix maintained.</a:t>
            </a:r>
            <a:endParaRPr lang="en-US" sz="9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52881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· Seed 2026 · Confidential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11094415" y="6528816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22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40080" y="420624"/>
            <a:ext cx="109115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8601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APPENDIX C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676656"/>
            <a:ext cx="109115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21212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Priced for 10 currencies — from day one.</a:t>
            </a:r>
            <a:endParaRPr lang="en-US" sz="3100" dirty="0"/>
          </a:p>
        </p:txBody>
      </p:sp>
      <p:graphicFrame>
        <p:nvGraphicFramePr>
          <p:cNvPr id="2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40080" y="1645920"/>
          <a:ext cx="10911535" cy="914400"/>
        </p:xfrm>
        <a:graphic>
          <a:graphicData uri="http://schemas.openxmlformats.org/drawingml/2006/table">
            <a:tbl>
              <a:tblPr/>
              <a:tblGrid>
                <a:gridCol w="1554480"/>
                <a:gridCol w="1417320"/>
                <a:gridCol w="1600200"/>
                <a:gridCol w="1508760"/>
                <a:gridCol w="1645920"/>
                <a:gridCol w="1417320"/>
                <a:gridCol w="1764792"/>
              </a:tblGrid>
              <a:tr h="365760"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Currency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Starter cap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Starter /order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Growth /mo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Growth /yr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Pro /mo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Pro /yr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01C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95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INR ₹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499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2,499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23,699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4,999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47,399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95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USD $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0.19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79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749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129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1,219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95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AUD A$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39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0.29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99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939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169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1,599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95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CAD C$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39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0.25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99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939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169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1,599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95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GBP £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24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0.15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69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649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109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1,029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95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EUR €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27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0.19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74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699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119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1,129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95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SGD S$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39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0.35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99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939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159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1,499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95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AED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99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0.69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279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2,649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449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4,249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95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MYR RM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14.90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0.15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119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1,129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249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2,359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950" b="1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IDR Rp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49,000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500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399,000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3,799,000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799,000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50" dirty="0">
                          <a:solidFill>
                            <a:srgbClr val="21212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7,599,000</a:t>
                      </a:r>
                      <a:endParaRPr lang="en-US" sz="9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45720" marR="45720" marT="45720" marB="45720" anchor="ctr">
                    <a:lnL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2D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640080" y="5806440"/>
            <a:ext cx="10911535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E6E6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OotaOS Lite: ₹0.15/order (India) · $0.05/order non-India (Rp40 IDR exception) — per-order only, no monthly fee. Annual plans ≈ 21% discount. Currency-scoped billing live via Razorpay (India) + Stripe (7 markets).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OotaOS — Seed 2026</dc:title>
  <dc:subject>PptxGenJS Presentation</dc:subject>
  <dc:creator>OotaOS</dc:creator>
  <cp:lastModifiedBy>OotaOS</cp:lastModifiedBy>
  <cp:revision>1</cp:revision>
  <dcterms:created xsi:type="dcterms:W3CDTF">2026-07-28T11:39:28Z</dcterms:created>
  <dcterms:modified xsi:type="dcterms:W3CDTF">2026-07-28T11:39:28Z</dcterms:modified>
</cp:coreProperties>
</file>