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notesMasterIdLst>
    <p:notesMasterId r:id="rId16"/>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20"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ootaos.com/product" TargetMode="External"/><Relationship Id="rId1" Type="http://schemas.openxmlformats.org/officeDocument/2006/relationships/image" Target="../media/image-1-1.png"/><Relationship Id="rId2" Type="http://schemas.openxmlformats.org/officeDocument/2006/relationships/image" Target="../media/image-1-2.jpg"/><Relationship Id="rId4" Type="http://schemas.openxmlformats.org/officeDocument/2006/relationships/slideLayout" Target="../slideLayouts/slideLayout1.xml"/><Relationship Id="rId5"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2" Type="http://schemas.openxmlformats.org/officeDocument/2006/relationships/hyperlink" Target="https://www.ootaos.com/product" TargetMode="External"/><Relationship Id="rId4" Type="http://schemas.openxmlformats.org/officeDocument/2006/relationships/hyperlink" Target="https://www.ootaos.com/product" TargetMode="External"/><Relationship Id="rId6" Type="http://schemas.openxmlformats.org/officeDocument/2006/relationships/hyperlink" Target="https://www.ootaos.com/product" TargetMode="External"/><Relationship Id="rId8" Type="http://schemas.openxmlformats.org/officeDocument/2006/relationships/hyperlink" Target="https://www.ootaos.com/product" TargetMode="External"/><Relationship Id="rId9" Type="http://schemas.openxmlformats.org/officeDocument/2006/relationships/hyperlink" Target="https://www.ootaos.com/product" TargetMode="External"/><Relationship Id="rId1" Type="http://schemas.openxmlformats.org/officeDocument/2006/relationships/image" Target="../media/image-3-1.jpg"/><Relationship Id="rId3" Type="http://schemas.openxmlformats.org/officeDocument/2006/relationships/image" Target="../media/image-3-2.jpg"/><Relationship Id="rId5" Type="http://schemas.openxmlformats.org/officeDocument/2006/relationships/image" Target="../media/image-3-3.jpg"/><Relationship Id="rId7" Type="http://schemas.openxmlformats.org/officeDocument/2006/relationships/image" Target="../media/image-3-4.png"/><Relationship Id="rId10" Type="http://schemas.openxmlformats.org/officeDocument/2006/relationships/slideLayout" Target="../slideLayouts/slideLayout1.xml"/><Relationship Id="rId11"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2" Type="http://schemas.openxmlformats.org/officeDocument/2006/relationships/hyperlink" Target="https://www.ootaos.com/product" TargetMode="External"/><Relationship Id="rId4" Type="http://schemas.openxmlformats.org/officeDocument/2006/relationships/hyperlink" Target="https://www.ootaos.com/product" TargetMode="External"/><Relationship Id="rId6" Type="http://schemas.openxmlformats.org/officeDocument/2006/relationships/hyperlink" Target="https://www.ootaos.com/product" TargetMode="External"/><Relationship Id="rId8" Type="http://schemas.openxmlformats.org/officeDocument/2006/relationships/hyperlink" Target="https://www.ootaos.com/product" TargetMode="External"/><Relationship Id="rId10" Type="http://schemas.openxmlformats.org/officeDocument/2006/relationships/hyperlink" Target="https://www.ootaos.com/product" TargetMode="External"/><Relationship Id="rId12" Type="http://schemas.openxmlformats.org/officeDocument/2006/relationships/hyperlink" Target="https://www.ootaos.com/product" TargetMode="External"/><Relationship Id="rId14" Type="http://schemas.openxmlformats.org/officeDocument/2006/relationships/hyperlink" Target="https://www.ootaos.com/product" TargetMode="External"/><Relationship Id="rId16" Type="http://schemas.openxmlformats.org/officeDocument/2006/relationships/hyperlink" Target="https://www.ootaos.com/product" TargetMode="External"/><Relationship Id="rId18" Type="http://schemas.openxmlformats.org/officeDocument/2006/relationships/hyperlink" Target="https://www.ootaos.com/product" TargetMode="External"/><Relationship Id="rId20" Type="http://schemas.openxmlformats.org/officeDocument/2006/relationships/hyperlink" Target="https://www.ootaos.com/product" TargetMode="External"/><Relationship Id="rId22" Type="http://schemas.openxmlformats.org/officeDocument/2006/relationships/hyperlink" Target="https://www.ootaos.com/product" TargetMode="External"/><Relationship Id="rId24" Type="http://schemas.openxmlformats.org/officeDocument/2006/relationships/hyperlink" Target="https://www.ootaos.com/product" TargetMode="External"/><Relationship Id="rId1" Type="http://schemas.openxmlformats.org/officeDocument/2006/relationships/image" Target="../media/image-6-1.jpg"/><Relationship Id="rId3" Type="http://schemas.openxmlformats.org/officeDocument/2006/relationships/image" Target="../media/image-6-2.jpg"/><Relationship Id="rId5" Type="http://schemas.openxmlformats.org/officeDocument/2006/relationships/image" Target="../media/image-6-3.jpg"/><Relationship Id="rId7" Type="http://schemas.openxmlformats.org/officeDocument/2006/relationships/image" Target="../media/image-6-4.jpg"/><Relationship Id="rId9" Type="http://schemas.openxmlformats.org/officeDocument/2006/relationships/image" Target="../media/image-6-5.jpg"/><Relationship Id="rId11" Type="http://schemas.openxmlformats.org/officeDocument/2006/relationships/image" Target="../media/image-6-6.jpg"/><Relationship Id="rId13" Type="http://schemas.openxmlformats.org/officeDocument/2006/relationships/image" Target="../media/image-6-7.jpg"/><Relationship Id="rId15" Type="http://schemas.openxmlformats.org/officeDocument/2006/relationships/image" Target="../media/image-6-8.jpg"/><Relationship Id="rId17" Type="http://schemas.openxmlformats.org/officeDocument/2006/relationships/image" Target="../media/image-6-9.jpg"/><Relationship Id="rId19" Type="http://schemas.openxmlformats.org/officeDocument/2006/relationships/image" Target="../media/image-6-10.jpg"/><Relationship Id="rId21" Type="http://schemas.openxmlformats.org/officeDocument/2006/relationships/image" Target="../media/image-6-11.jpg"/><Relationship Id="rId23" Type="http://schemas.openxmlformats.org/officeDocument/2006/relationships/image" Target="../media/image-6-12.jpg"/><Relationship Id="rId25" Type="http://schemas.openxmlformats.org/officeDocument/2006/relationships/slideLayout" Target="../slideLayouts/slideLayout1.xml"/><Relationship Id="rId26"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2" Type="http://schemas.openxmlformats.org/officeDocument/2006/relationships/hyperlink" Target="https://www.linkedin.com/in/maheepgautam/" TargetMode="External"/><Relationship Id="rId3" Type="http://schemas.openxmlformats.org/officeDocument/2006/relationships/hyperlink" Target="https://www.linkedin.com/in/surendranm33/" TargetMode="External"/><Relationship Id="rId4" Type="http://schemas.openxmlformats.org/officeDocument/2006/relationships/hyperlink" Target="https://www.linkedin.com/in/chandra-sekhar-arveti/" TargetMode="External"/><Relationship Id="rId1" Type="http://schemas.openxmlformats.org/officeDocument/2006/relationships/image" Target="../media/image-13-1.png"/><Relationship Id="rId5" Type="http://schemas.openxmlformats.org/officeDocument/2006/relationships/slideLayout" Target="../slideLayouts/slideLayout1.xml"/><Relationship Id="rId6"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hyperlink" Target="mailto:info@ootaos.com" TargetMode="External"/><Relationship Id="rId2" Type="http://schemas.openxmlformats.org/officeDocument/2006/relationships/hyperlink" Target="https://www.ootaos.com/product" TargetMode="External"/><Relationship Id="rId3" Type="http://schemas.openxmlformats.org/officeDocument/2006/relationships/slideLayout" Target="../slideLayouts/slideLayout1.xml"/><Relationship Id="rId4"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221A12"/>
        </a:solidFill>
      </p:bgPr>
    </p:bg>
    <p:spTree>
      <p:nvGrpSpPr>
        <p:cNvPr id="1" name=""/>
        <p:cNvGrpSpPr/>
        <p:nvPr/>
      </p:nvGrpSpPr>
      <p:grpSpPr>
        <a:xfrm>
          <a:off x="0" y="0"/>
          <a:ext cx="0" cy="0"/>
          <a:chOff x="0" y="0"/>
          <a:chExt cx="0" cy="0"/>
        </a:xfrm>
      </p:grpSpPr>
      <p:pic>
        <p:nvPicPr>
          <p:cNvPr id="2" name="Image 0" descr="../brand/logo_white.png">    </p:cNvPr>
          <p:cNvPicPr>
            <a:picLocks noChangeAspect="1"/>
          </p:cNvPicPr>
          <p:nvPr/>
        </p:nvPicPr>
        <p:blipFill>
          <a:blip r:embed="rId1"/>
          <a:stretch>
            <a:fillRect/>
          </a:stretch>
        </p:blipFill>
        <p:spPr>
          <a:xfrm>
            <a:off x="548640" y="502920"/>
            <a:ext cx="2913380" cy="566928"/>
          </a:xfrm>
          <a:prstGeom prst="rect">
            <a:avLst/>
          </a:prstGeom>
        </p:spPr>
      </p:pic>
      <p:sp>
        <p:nvSpPr>
          <p:cNvPr id="3" name="Text 0"/>
          <p:cNvSpPr/>
          <p:nvPr/>
        </p:nvSpPr>
        <p:spPr>
          <a:xfrm>
            <a:off x="548640" y="1828800"/>
            <a:ext cx="7315200" cy="274320"/>
          </a:xfrm>
          <a:prstGeom prst="rect">
            <a:avLst/>
          </a:prstGeom>
          <a:noFill/>
          <a:ln/>
        </p:spPr>
        <p:txBody>
          <a:bodyPr wrap="square" rtlCol="0" anchor="ctr"/>
          <a:lstStyle/>
          <a:p>
            <a:pPr indent="0" marL="0">
              <a:buNone/>
            </a:pPr>
            <a:r>
              <a:rPr lang="en-US" sz="950" b="1" spc="200" kern="0" dirty="0">
                <a:solidFill>
                  <a:srgbClr val="C9BFB5"/>
                </a:solidFill>
                <a:latin typeface="Arial" pitchFamily="34" charset="0"/>
                <a:ea typeface="Arial" pitchFamily="34" charset="-122"/>
                <a:cs typeface="Arial" pitchFamily="34" charset="-120"/>
              </a:rPr>
              <a:t>SEED ROUND · SEPTEMBER 2026 · BENGALURU, INDIA</a:t>
            </a:r>
            <a:endParaRPr lang="en-US" sz="950" dirty="0"/>
          </a:p>
        </p:txBody>
      </p:sp>
      <p:sp>
        <p:nvSpPr>
          <p:cNvPr id="4" name="Text 1"/>
          <p:cNvSpPr/>
          <p:nvPr/>
        </p:nvSpPr>
        <p:spPr>
          <a:xfrm>
            <a:off x="548640" y="2148840"/>
            <a:ext cx="7498080" cy="1005840"/>
          </a:xfrm>
          <a:prstGeom prst="rect">
            <a:avLst/>
          </a:prstGeom>
          <a:noFill/>
          <a:ln/>
        </p:spPr>
        <p:txBody>
          <a:bodyPr wrap="square" rtlCol="0" anchor="ctr"/>
          <a:lstStyle/>
          <a:p>
            <a:pPr indent="0" marL="0">
              <a:buNone/>
            </a:pPr>
            <a:r>
              <a:rPr lang="en-US" sz="3800" b="1" dirty="0">
                <a:solidFill>
                  <a:srgbClr val="FFFFFF"/>
                </a:solidFill>
                <a:latin typeface="Arial" pitchFamily="34" charset="0"/>
                <a:ea typeface="Arial" pitchFamily="34" charset="-122"/>
                <a:cs typeface="Arial" pitchFamily="34" charset="-120"/>
              </a:rPr>
              <a:t>The operating layer for restaurants.</a:t>
            </a:r>
            <a:endParaRPr lang="en-US" sz="3800" dirty="0"/>
          </a:p>
        </p:txBody>
      </p:sp>
      <p:sp>
        <p:nvSpPr>
          <p:cNvPr id="5" name="Text 2"/>
          <p:cNvSpPr/>
          <p:nvPr/>
        </p:nvSpPr>
        <p:spPr>
          <a:xfrm>
            <a:off x="548640" y="3246120"/>
            <a:ext cx="6949440" cy="1097280"/>
          </a:xfrm>
          <a:prstGeom prst="rect">
            <a:avLst/>
          </a:prstGeom>
          <a:noFill/>
          <a:ln/>
        </p:spPr>
        <p:txBody>
          <a:bodyPr wrap="square" rtlCol="0" anchor="t"/>
          <a:lstStyle/>
          <a:p>
            <a:pPr indent="0" marL="0">
              <a:buNone/>
            </a:pPr>
            <a:r>
              <a:rPr lang="en-US" sz="1400" dirty="0">
                <a:solidFill>
                  <a:srgbClr val="C9BFB5"/>
                </a:solidFill>
                <a:latin typeface="Arial" pitchFamily="34" charset="0"/>
                <a:ea typeface="Arial" pitchFamily="34" charset="-122"/>
                <a:cs typeface="Arial" pitchFamily="34" charset="-120"/>
              </a:rPr>
              <a:t>One platform replacing the 8–12 disconnected tools a restaurant runs on — built pre-funding, production-deployed, live in ten markets. Raising US $800K to take it to its first paying markets.</a:t>
            </a:r>
            <a:endParaRPr lang="en-US" sz="1400" dirty="0"/>
          </a:p>
        </p:txBody>
      </p:sp>
      <p:sp>
        <p:nvSpPr>
          <p:cNvPr id="6" name="Text 3"/>
          <p:cNvSpPr/>
          <p:nvPr/>
        </p:nvSpPr>
        <p:spPr>
          <a:xfrm>
            <a:off x="548640" y="4526280"/>
            <a:ext cx="2011680" cy="640080"/>
          </a:xfrm>
          <a:prstGeom prst="rect">
            <a:avLst/>
          </a:prstGeom>
          <a:noFill/>
          <a:ln/>
        </p:spPr>
        <p:txBody>
          <a:bodyPr wrap="square" rtlCol="0" anchor="ctr"/>
          <a:lstStyle/>
          <a:p>
            <a:pPr indent="0" marL="0">
              <a:buNone/>
            </a:pPr>
            <a:r>
              <a:rPr lang="en-US" sz="2800" b="1" dirty="0">
                <a:solidFill>
                  <a:srgbClr val="FFFFFF"/>
                </a:solidFill>
                <a:latin typeface="Arial" pitchFamily="34" charset="0"/>
                <a:ea typeface="Arial" pitchFamily="34" charset="-122"/>
                <a:cs typeface="Arial" pitchFamily="34" charset="-120"/>
              </a:rPr>
              <a:t>30</a:t>
            </a:r>
            <a:endParaRPr lang="en-US" sz="2800" dirty="0"/>
          </a:p>
        </p:txBody>
      </p:sp>
      <p:sp>
        <p:nvSpPr>
          <p:cNvPr id="7" name="Text 4"/>
          <p:cNvSpPr/>
          <p:nvPr/>
        </p:nvSpPr>
        <p:spPr>
          <a:xfrm>
            <a:off x="548640" y="5148072"/>
            <a:ext cx="2011680" cy="457200"/>
          </a:xfrm>
          <a:prstGeom prst="rect">
            <a:avLst/>
          </a:prstGeom>
          <a:noFill/>
          <a:ln/>
        </p:spPr>
        <p:txBody>
          <a:bodyPr wrap="square" rtlCol="0" anchor="t"/>
          <a:lstStyle/>
          <a:p>
            <a:pPr indent="0" marL="0">
              <a:buNone/>
            </a:pPr>
            <a:r>
              <a:rPr lang="en-US" sz="950" dirty="0">
                <a:solidFill>
                  <a:srgbClr val="7A6E66"/>
                </a:solidFill>
                <a:latin typeface="Arial" pitchFamily="34" charset="0"/>
                <a:ea typeface="Arial" pitchFamily="34" charset="-122"/>
                <a:cs typeface="Arial" pitchFamily="34" charset="-120"/>
              </a:rPr>
              <a:t>admin modules live</a:t>
            </a:r>
            <a:endParaRPr lang="en-US" sz="950" dirty="0"/>
          </a:p>
        </p:txBody>
      </p:sp>
      <p:sp>
        <p:nvSpPr>
          <p:cNvPr id="8" name="Text 5"/>
          <p:cNvSpPr/>
          <p:nvPr/>
        </p:nvSpPr>
        <p:spPr>
          <a:xfrm>
            <a:off x="2651760" y="4526280"/>
            <a:ext cx="2011680" cy="640080"/>
          </a:xfrm>
          <a:prstGeom prst="rect">
            <a:avLst/>
          </a:prstGeom>
          <a:noFill/>
          <a:ln/>
        </p:spPr>
        <p:txBody>
          <a:bodyPr wrap="square" rtlCol="0" anchor="ctr"/>
          <a:lstStyle/>
          <a:p>
            <a:pPr indent="0" marL="0">
              <a:buNone/>
            </a:pPr>
            <a:r>
              <a:rPr lang="en-US" sz="2800" b="1" dirty="0">
                <a:solidFill>
                  <a:srgbClr val="FFFFFF"/>
                </a:solidFill>
                <a:latin typeface="Arial" pitchFamily="34" charset="0"/>
                <a:ea typeface="Arial" pitchFamily="34" charset="-122"/>
                <a:cs typeface="Arial" pitchFamily="34" charset="-120"/>
              </a:rPr>
              <a:t>10</a:t>
            </a:r>
            <a:endParaRPr lang="en-US" sz="2800" dirty="0"/>
          </a:p>
        </p:txBody>
      </p:sp>
      <p:sp>
        <p:nvSpPr>
          <p:cNvPr id="9" name="Text 6"/>
          <p:cNvSpPr/>
          <p:nvPr/>
        </p:nvSpPr>
        <p:spPr>
          <a:xfrm>
            <a:off x="2651760" y="5148072"/>
            <a:ext cx="2011680" cy="457200"/>
          </a:xfrm>
          <a:prstGeom prst="rect">
            <a:avLst/>
          </a:prstGeom>
          <a:noFill/>
          <a:ln/>
        </p:spPr>
        <p:txBody>
          <a:bodyPr wrap="square" rtlCol="0" anchor="t"/>
          <a:lstStyle/>
          <a:p>
            <a:pPr indent="0" marL="0">
              <a:buNone/>
            </a:pPr>
            <a:r>
              <a:rPr lang="en-US" sz="950" dirty="0">
                <a:solidFill>
                  <a:srgbClr val="7A6E66"/>
                </a:solidFill>
                <a:latin typeface="Arial" pitchFamily="34" charset="0"/>
                <a:ea typeface="Arial" pitchFamily="34" charset="-122"/>
                <a:cs typeface="Arial" pitchFamily="34" charset="-120"/>
              </a:rPr>
              <a:t>market configurations</a:t>
            </a:r>
            <a:endParaRPr lang="en-US" sz="950" dirty="0"/>
          </a:p>
        </p:txBody>
      </p:sp>
      <p:sp>
        <p:nvSpPr>
          <p:cNvPr id="10" name="Text 7"/>
          <p:cNvSpPr/>
          <p:nvPr/>
        </p:nvSpPr>
        <p:spPr>
          <a:xfrm>
            <a:off x="4754880" y="4526280"/>
            <a:ext cx="2011680" cy="640080"/>
          </a:xfrm>
          <a:prstGeom prst="rect">
            <a:avLst/>
          </a:prstGeom>
          <a:noFill/>
          <a:ln/>
        </p:spPr>
        <p:txBody>
          <a:bodyPr wrap="square" rtlCol="0" anchor="ctr"/>
          <a:lstStyle/>
          <a:p>
            <a:pPr indent="0" marL="0">
              <a:buNone/>
            </a:pPr>
            <a:r>
              <a:rPr lang="en-US" sz="2800" b="1" dirty="0">
                <a:solidFill>
                  <a:srgbClr val="FFFFFF"/>
                </a:solidFill>
                <a:latin typeface="Arial" pitchFamily="34" charset="0"/>
                <a:ea typeface="Arial" pitchFamily="34" charset="-122"/>
                <a:cs typeface="Arial" pitchFamily="34" charset="-120"/>
              </a:rPr>
              <a:t>14</a:t>
            </a:r>
            <a:endParaRPr lang="en-US" sz="2800" dirty="0"/>
          </a:p>
        </p:txBody>
      </p:sp>
      <p:sp>
        <p:nvSpPr>
          <p:cNvPr id="11" name="Text 8"/>
          <p:cNvSpPr/>
          <p:nvPr/>
        </p:nvSpPr>
        <p:spPr>
          <a:xfrm>
            <a:off x="4754880" y="5148072"/>
            <a:ext cx="2011680" cy="457200"/>
          </a:xfrm>
          <a:prstGeom prst="rect">
            <a:avLst/>
          </a:prstGeom>
          <a:noFill/>
          <a:ln/>
        </p:spPr>
        <p:txBody>
          <a:bodyPr wrap="square" rtlCol="0" anchor="t"/>
          <a:lstStyle/>
          <a:p>
            <a:pPr indent="0" marL="0">
              <a:buNone/>
            </a:pPr>
            <a:r>
              <a:rPr lang="en-US" sz="950" dirty="0">
                <a:solidFill>
                  <a:srgbClr val="7A6E66"/>
                </a:solidFill>
                <a:latin typeface="Arial" pitchFamily="34" charset="0"/>
                <a:ea typeface="Arial" pitchFamily="34" charset="-122"/>
                <a:cs typeface="Arial" pitchFamily="34" charset="-120"/>
              </a:rPr>
              <a:t>AI engines</a:t>
            </a:r>
            <a:endParaRPr lang="en-US" sz="950" dirty="0"/>
          </a:p>
        </p:txBody>
      </p:sp>
      <p:sp>
        <p:nvSpPr>
          <p:cNvPr id="12" name="Text 9"/>
          <p:cNvSpPr/>
          <p:nvPr/>
        </p:nvSpPr>
        <p:spPr>
          <a:xfrm>
            <a:off x="6858000" y="4526280"/>
            <a:ext cx="2011680" cy="640080"/>
          </a:xfrm>
          <a:prstGeom prst="rect">
            <a:avLst/>
          </a:prstGeom>
          <a:noFill/>
          <a:ln/>
        </p:spPr>
        <p:txBody>
          <a:bodyPr wrap="square" rtlCol="0" anchor="ctr"/>
          <a:lstStyle/>
          <a:p>
            <a:pPr indent="0" marL="0">
              <a:buNone/>
            </a:pPr>
            <a:r>
              <a:rPr lang="en-US" sz="2800" b="1" dirty="0">
                <a:solidFill>
                  <a:srgbClr val="FFFFFF"/>
                </a:solidFill>
                <a:latin typeface="Arial" pitchFamily="34" charset="0"/>
                <a:ea typeface="Arial" pitchFamily="34" charset="-122"/>
                <a:cs typeface="Arial" pitchFamily="34" charset="-120"/>
              </a:rPr>
              <a:t>0</a:t>
            </a:r>
            <a:endParaRPr lang="en-US" sz="2800" dirty="0"/>
          </a:p>
        </p:txBody>
      </p:sp>
      <p:sp>
        <p:nvSpPr>
          <p:cNvPr id="13" name="Text 10"/>
          <p:cNvSpPr/>
          <p:nvPr/>
        </p:nvSpPr>
        <p:spPr>
          <a:xfrm>
            <a:off x="6858000" y="5148072"/>
            <a:ext cx="2011680" cy="457200"/>
          </a:xfrm>
          <a:prstGeom prst="rect">
            <a:avLst/>
          </a:prstGeom>
          <a:noFill/>
          <a:ln/>
        </p:spPr>
        <p:txBody>
          <a:bodyPr wrap="square" rtlCol="0" anchor="t"/>
          <a:lstStyle/>
          <a:p>
            <a:pPr indent="0" marL="0">
              <a:buNone/>
            </a:pPr>
            <a:r>
              <a:rPr lang="en-US" sz="950" dirty="0">
                <a:solidFill>
                  <a:srgbClr val="7A6E66"/>
                </a:solidFill>
                <a:latin typeface="Arial" pitchFamily="34" charset="0"/>
                <a:ea typeface="Arial" pitchFamily="34" charset="-122"/>
                <a:cs typeface="Arial" pitchFamily="34" charset="-120"/>
              </a:rPr>
              <a:t>mockups in this deck</a:t>
            </a:r>
            <a:endParaRPr lang="en-US" sz="950" dirty="0"/>
          </a:p>
        </p:txBody>
      </p:sp>
      <p:pic>
        <p:nvPicPr>
          <p:cNvPr id="14" name="Image 1" descr="jpg/IN_qr_01_menu.jpg">
            <a:hlinkClick r:id="rId3" tooltip=""/>
          </p:cNvPr>
          <p:cNvPicPr>
            <a:picLocks noChangeAspect="1"/>
          </p:cNvPicPr>
          <p:nvPr/>
        </p:nvPicPr>
        <p:blipFill>
          <a:blip r:embed="rId2"/>
          <a:stretch>
            <a:fillRect/>
          </a:stretch>
        </p:blipFill>
        <p:spPr>
          <a:xfrm>
            <a:off x="9235440" y="914400"/>
            <a:ext cx="2423160" cy="4731220"/>
          </a:xfrm>
          <a:prstGeom prst="rect">
            <a:avLst/>
          </a:prstGeom>
        </p:spPr>
      </p:pic>
      <p:sp>
        <p:nvSpPr>
          <p:cNvPr id="15" name="Text 11"/>
          <p:cNvSpPr/>
          <p:nvPr/>
        </p:nvSpPr>
        <p:spPr>
          <a:xfrm>
            <a:off x="548640" y="5806440"/>
            <a:ext cx="6400800" cy="274320"/>
          </a:xfrm>
          <a:prstGeom prst="rect">
            <a:avLst/>
          </a:prstGeom>
          <a:noFill/>
          <a:ln/>
        </p:spPr>
        <p:txBody>
          <a:bodyPr wrap="square" rtlCol="0" anchor="ctr"/>
          <a:lstStyle/>
          <a:p>
            <a:pPr indent="0" marL="0">
              <a:buNone/>
            </a:pPr>
            <a:r>
              <a:rPr lang="en-US" sz="1000" dirty="0">
                <a:solidFill>
                  <a:srgbClr val="C9BFB5"/>
                </a:solidFill>
                <a:latin typeface="Arial" pitchFamily="34" charset="0"/>
                <a:ea typeface="Arial" pitchFamily="34" charset="-122"/>
                <a:cs typeface="Arial" pitchFamily="34" charset="-120"/>
              </a:rPr>
              <a:t>Krish Chimakurthy · Founder &amp; CEO · info@ootaos.com</a:t>
            </a:r>
            <a:endParaRPr lang="en-US" sz="1000" dirty="0"/>
          </a:p>
        </p:txBody>
      </p:sp>
      <p:sp>
        <p:nvSpPr>
          <p:cNvPr id="16" name="Text 12"/>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A79C93"/>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17" name="Text 13"/>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A79C93"/>
                </a:solidFill>
                <a:latin typeface="Arial" pitchFamily="34" charset="0"/>
                <a:ea typeface="Arial" pitchFamily="34" charset="-122"/>
                <a:cs typeface="Arial" pitchFamily="34" charset="-120"/>
              </a:rPr>
              <a:t>1</a:t>
            </a:r>
            <a:endParaRPr lang="en-US" sz="8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THE PROBLEM</a:t>
            </a:r>
            <a:endParaRPr lang="en-US" sz="950" dirty="0"/>
          </a:p>
        </p:txBody>
      </p:sp>
      <p:sp>
        <p:nvSpPr>
          <p:cNvPr id="3" name="Text 1"/>
          <p:cNvSpPr/>
          <p:nvPr/>
        </p:nvSpPr>
        <p:spPr>
          <a:xfrm>
            <a:off x="548640" y="621792"/>
            <a:ext cx="11094415" cy="960120"/>
          </a:xfrm>
          <a:prstGeom prst="rect">
            <a:avLst/>
          </a:prstGeom>
          <a:noFill/>
          <a:ln/>
        </p:spPr>
        <p:txBody>
          <a:bodyPr wrap="square" rtlCol="0" anchor="t"/>
          <a:lstStyle/>
          <a:p>
            <a:pPr indent="0" marL="0">
              <a:buNone/>
            </a:pPr>
            <a:r>
              <a:rPr lang="en-US" sz="2400" b="1" dirty="0">
                <a:solidFill>
                  <a:srgbClr val="2A2118"/>
                </a:solidFill>
                <a:latin typeface="Arial" pitchFamily="34" charset="0"/>
                <a:ea typeface="Arial" pitchFamily="34" charset="-122"/>
                <a:cs typeface="Arial" pitchFamily="34" charset="-120"/>
              </a:rPr>
              <a:t>Restaurants run on a fragmentation tax, a commission tax and a compliance tax — and the smallest ones are locked out entirely.</a:t>
            </a:r>
            <a:endParaRPr lang="en-US" sz="2400" dirty="0"/>
          </a:p>
        </p:txBody>
      </p:sp>
      <p:sp>
        <p:nvSpPr>
          <p:cNvPr id="4" name="Shape 2"/>
          <p:cNvSpPr/>
          <p:nvPr/>
        </p:nvSpPr>
        <p:spPr>
          <a:xfrm>
            <a:off x="548640" y="1828800"/>
            <a:ext cx="2602154" cy="3291840"/>
          </a:xfrm>
          <a:prstGeom prst="roundRect">
            <a:avLst>
              <a:gd name="adj" fmla="val 2811"/>
            </a:avLst>
          </a:prstGeom>
          <a:solidFill>
            <a:srgbClr val="FBF6F1"/>
          </a:solidFill>
          <a:ln w="6350">
            <a:solidFill>
              <a:srgbClr val="E6DDD5"/>
            </a:solidFill>
            <a:prstDash val="solid"/>
          </a:ln>
        </p:spPr>
      </p:sp>
      <p:sp>
        <p:nvSpPr>
          <p:cNvPr id="5" name="Text 3"/>
          <p:cNvSpPr/>
          <p:nvPr/>
        </p:nvSpPr>
        <p:spPr>
          <a:xfrm>
            <a:off x="731520" y="1965960"/>
            <a:ext cx="548640" cy="548640"/>
          </a:xfrm>
          <a:prstGeom prst="rect">
            <a:avLst/>
          </a:prstGeom>
          <a:noFill/>
          <a:ln/>
        </p:spPr>
        <p:txBody>
          <a:bodyPr wrap="square" rtlCol="0" anchor="ctr"/>
          <a:lstStyle/>
          <a:p>
            <a:pPr indent="0" marL="0">
              <a:buNone/>
            </a:pPr>
            <a:r>
              <a:rPr lang="en-US" sz="2600" b="1" dirty="0">
                <a:solidFill>
                  <a:srgbClr val="E8601C"/>
                </a:solidFill>
                <a:latin typeface="Arial" pitchFamily="34" charset="0"/>
                <a:ea typeface="Arial" pitchFamily="34" charset="-122"/>
                <a:cs typeface="Arial" pitchFamily="34" charset="-120"/>
              </a:rPr>
              <a:t>1</a:t>
            </a:r>
            <a:endParaRPr lang="en-US" sz="2600" dirty="0"/>
          </a:p>
        </p:txBody>
      </p:sp>
      <p:sp>
        <p:nvSpPr>
          <p:cNvPr id="6" name="Text 4"/>
          <p:cNvSpPr/>
          <p:nvPr/>
        </p:nvSpPr>
        <p:spPr>
          <a:xfrm>
            <a:off x="731520" y="2560320"/>
            <a:ext cx="2236394" cy="274320"/>
          </a:xfrm>
          <a:prstGeom prst="rect">
            <a:avLst/>
          </a:prstGeom>
          <a:noFill/>
          <a:ln/>
        </p:spPr>
        <p:txBody>
          <a:bodyPr wrap="square" rtlCol="0" anchor="ctr"/>
          <a:lstStyle/>
          <a:p>
            <a:pPr indent="0" marL="0">
              <a:buNone/>
            </a:pPr>
            <a:r>
              <a:rPr lang="en-US" sz="1000" b="1" spc="150" kern="0" dirty="0">
                <a:solidFill>
                  <a:srgbClr val="2A2118"/>
                </a:solidFill>
                <a:latin typeface="Arial" pitchFamily="34" charset="0"/>
                <a:ea typeface="Arial" pitchFamily="34" charset="-122"/>
                <a:cs typeface="Arial" pitchFamily="34" charset="-120"/>
              </a:rPr>
              <a:t>FRAGMENTATION TAX</a:t>
            </a:r>
            <a:endParaRPr lang="en-US" sz="1000" dirty="0"/>
          </a:p>
        </p:txBody>
      </p:sp>
      <p:sp>
        <p:nvSpPr>
          <p:cNvPr id="7" name="Text 5"/>
          <p:cNvSpPr/>
          <p:nvPr/>
        </p:nvSpPr>
        <p:spPr>
          <a:xfrm>
            <a:off x="731520" y="2880360"/>
            <a:ext cx="2236394" cy="2103120"/>
          </a:xfrm>
          <a:prstGeom prst="rect">
            <a:avLst/>
          </a:prstGeom>
          <a:noFill/>
          <a:ln/>
        </p:spPr>
        <p:txBody>
          <a:bodyPr wrap="square" rtlCol="0" anchor="t"/>
          <a:lstStyle/>
          <a:p>
            <a:pPr indent="0" marL="0">
              <a:buNone/>
            </a:pPr>
            <a:r>
              <a:rPr lang="en-US" sz="1050" dirty="0">
                <a:solidFill>
                  <a:srgbClr val="2A2118"/>
                </a:solidFill>
                <a:latin typeface="Arial" pitchFamily="34" charset="0"/>
                <a:ea typeface="Arial" pitchFamily="34" charset="-122"/>
                <a:cs typeface="Arial" pitchFamily="34" charset="-120"/>
              </a:rPr>
              <a:t>A typical independent stitches together 5–10 subscriptions: QR menu, KDS, POS, CRM/loyalty, payments, reservations, aggregator tablets. None share data. The menu is entered three times; the owner reconciles by hand.</a:t>
            </a:r>
            <a:endParaRPr lang="en-US" sz="1050" dirty="0"/>
          </a:p>
        </p:txBody>
      </p:sp>
      <p:sp>
        <p:nvSpPr>
          <p:cNvPr id="8" name="Shape 6"/>
          <p:cNvSpPr/>
          <p:nvPr/>
        </p:nvSpPr>
        <p:spPr>
          <a:xfrm>
            <a:off x="3379394" y="1828800"/>
            <a:ext cx="2602154" cy="3291840"/>
          </a:xfrm>
          <a:prstGeom prst="roundRect">
            <a:avLst>
              <a:gd name="adj" fmla="val 2811"/>
            </a:avLst>
          </a:prstGeom>
          <a:solidFill>
            <a:srgbClr val="FBF6F1"/>
          </a:solidFill>
          <a:ln w="6350">
            <a:solidFill>
              <a:srgbClr val="E6DDD5"/>
            </a:solidFill>
            <a:prstDash val="solid"/>
          </a:ln>
        </p:spPr>
      </p:sp>
      <p:sp>
        <p:nvSpPr>
          <p:cNvPr id="9" name="Text 7"/>
          <p:cNvSpPr/>
          <p:nvPr/>
        </p:nvSpPr>
        <p:spPr>
          <a:xfrm>
            <a:off x="3562274" y="1965960"/>
            <a:ext cx="548640" cy="548640"/>
          </a:xfrm>
          <a:prstGeom prst="rect">
            <a:avLst/>
          </a:prstGeom>
          <a:noFill/>
          <a:ln/>
        </p:spPr>
        <p:txBody>
          <a:bodyPr wrap="square" rtlCol="0" anchor="ctr"/>
          <a:lstStyle/>
          <a:p>
            <a:pPr indent="0" marL="0">
              <a:buNone/>
            </a:pPr>
            <a:r>
              <a:rPr lang="en-US" sz="2600" b="1" dirty="0">
                <a:solidFill>
                  <a:srgbClr val="E8601C"/>
                </a:solidFill>
                <a:latin typeface="Arial" pitchFamily="34" charset="0"/>
                <a:ea typeface="Arial" pitchFamily="34" charset="-122"/>
                <a:cs typeface="Arial" pitchFamily="34" charset="-120"/>
              </a:rPr>
              <a:t>2</a:t>
            </a:r>
            <a:endParaRPr lang="en-US" sz="2600" dirty="0"/>
          </a:p>
        </p:txBody>
      </p:sp>
      <p:sp>
        <p:nvSpPr>
          <p:cNvPr id="10" name="Text 8"/>
          <p:cNvSpPr/>
          <p:nvPr/>
        </p:nvSpPr>
        <p:spPr>
          <a:xfrm>
            <a:off x="3562274" y="2560320"/>
            <a:ext cx="2236394" cy="274320"/>
          </a:xfrm>
          <a:prstGeom prst="rect">
            <a:avLst/>
          </a:prstGeom>
          <a:noFill/>
          <a:ln/>
        </p:spPr>
        <p:txBody>
          <a:bodyPr wrap="square" rtlCol="0" anchor="ctr"/>
          <a:lstStyle/>
          <a:p>
            <a:pPr indent="0" marL="0">
              <a:buNone/>
            </a:pPr>
            <a:r>
              <a:rPr lang="en-US" sz="1000" b="1" spc="150" kern="0" dirty="0">
                <a:solidFill>
                  <a:srgbClr val="2A2118"/>
                </a:solidFill>
                <a:latin typeface="Arial" pitchFamily="34" charset="0"/>
                <a:ea typeface="Arial" pitchFamily="34" charset="-122"/>
                <a:cs typeface="Arial" pitchFamily="34" charset="-120"/>
              </a:rPr>
              <a:t>COMMISSION TAX</a:t>
            </a:r>
            <a:endParaRPr lang="en-US" sz="1000" dirty="0"/>
          </a:p>
        </p:txBody>
      </p:sp>
      <p:sp>
        <p:nvSpPr>
          <p:cNvPr id="11" name="Text 9"/>
          <p:cNvSpPr/>
          <p:nvPr/>
        </p:nvSpPr>
        <p:spPr>
          <a:xfrm>
            <a:off x="3562274" y="2880360"/>
            <a:ext cx="2236394" cy="2103120"/>
          </a:xfrm>
          <a:prstGeom prst="rect">
            <a:avLst/>
          </a:prstGeom>
          <a:noFill/>
          <a:ln/>
        </p:spPr>
        <p:txBody>
          <a:bodyPr wrap="square" rtlCol="0" anchor="t"/>
          <a:lstStyle/>
          <a:p>
            <a:pPr indent="0" marL="0">
              <a:buNone/>
            </a:pPr>
            <a:r>
              <a:rPr lang="en-US" sz="1050" dirty="0">
                <a:solidFill>
                  <a:srgbClr val="2A2118"/>
                </a:solidFill>
                <a:latin typeface="Arial" pitchFamily="34" charset="0"/>
                <a:ea typeface="Arial" pitchFamily="34" charset="-122"/>
                <a:cs typeface="Arial" pitchFamily="34" charset="-120"/>
              </a:rPr>
              <a:t>Delivery aggregators take 20–30% of order value and own the customer relationship. The restaurant becomes a fulfilment kitchen with no direct channel and no data.</a:t>
            </a:r>
            <a:endParaRPr lang="en-US" sz="1050" dirty="0"/>
          </a:p>
        </p:txBody>
      </p:sp>
      <p:sp>
        <p:nvSpPr>
          <p:cNvPr id="12" name="Shape 10"/>
          <p:cNvSpPr/>
          <p:nvPr/>
        </p:nvSpPr>
        <p:spPr>
          <a:xfrm>
            <a:off x="6210148" y="1828800"/>
            <a:ext cx="2602154" cy="3291840"/>
          </a:xfrm>
          <a:prstGeom prst="roundRect">
            <a:avLst>
              <a:gd name="adj" fmla="val 2811"/>
            </a:avLst>
          </a:prstGeom>
          <a:solidFill>
            <a:srgbClr val="FBF6F1"/>
          </a:solidFill>
          <a:ln w="6350">
            <a:solidFill>
              <a:srgbClr val="E6DDD5"/>
            </a:solidFill>
            <a:prstDash val="solid"/>
          </a:ln>
        </p:spPr>
      </p:sp>
      <p:sp>
        <p:nvSpPr>
          <p:cNvPr id="13" name="Text 11"/>
          <p:cNvSpPr/>
          <p:nvPr/>
        </p:nvSpPr>
        <p:spPr>
          <a:xfrm>
            <a:off x="6393028" y="1965960"/>
            <a:ext cx="548640" cy="548640"/>
          </a:xfrm>
          <a:prstGeom prst="rect">
            <a:avLst/>
          </a:prstGeom>
          <a:noFill/>
          <a:ln/>
        </p:spPr>
        <p:txBody>
          <a:bodyPr wrap="square" rtlCol="0" anchor="ctr"/>
          <a:lstStyle/>
          <a:p>
            <a:pPr indent="0" marL="0">
              <a:buNone/>
            </a:pPr>
            <a:r>
              <a:rPr lang="en-US" sz="2600" b="1" dirty="0">
                <a:solidFill>
                  <a:srgbClr val="E8601C"/>
                </a:solidFill>
                <a:latin typeface="Arial" pitchFamily="34" charset="0"/>
                <a:ea typeface="Arial" pitchFamily="34" charset="-122"/>
                <a:cs typeface="Arial" pitchFamily="34" charset="-120"/>
              </a:rPr>
              <a:t>3</a:t>
            </a:r>
            <a:endParaRPr lang="en-US" sz="2600" dirty="0"/>
          </a:p>
        </p:txBody>
      </p:sp>
      <p:sp>
        <p:nvSpPr>
          <p:cNvPr id="14" name="Text 12"/>
          <p:cNvSpPr/>
          <p:nvPr/>
        </p:nvSpPr>
        <p:spPr>
          <a:xfrm>
            <a:off x="6393028" y="2560320"/>
            <a:ext cx="2236394" cy="274320"/>
          </a:xfrm>
          <a:prstGeom prst="rect">
            <a:avLst/>
          </a:prstGeom>
          <a:noFill/>
          <a:ln/>
        </p:spPr>
        <p:txBody>
          <a:bodyPr wrap="square" rtlCol="0" anchor="ctr"/>
          <a:lstStyle/>
          <a:p>
            <a:pPr indent="0" marL="0">
              <a:buNone/>
            </a:pPr>
            <a:r>
              <a:rPr lang="en-US" sz="1000" b="1" spc="150" kern="0" dirty="0">
                <a:solidFill>
                  <a:srgbClr val="2A2118"/>
                </a:solidFill>
                <a:latin typeface="Arial" pitchFamily="34" charset="0"/>
                <a:ea typeface="Arial" pitchFamily="34" charset="-122"/>
                <a:cs typeface="Arial" pitchFamily="34" charset="-120"/>
              </a:rPr>
              <a:t>THE UNSERVED BOTTOM</a:t>
            </a:r>
            <a:endParaRPr lang="en-US" sz="1000" dirty="0"/>
          </a:p>
        </p:txBody>
      </p:sp>
      <p:sp>
        <p:nvSpPr>
          <p:cNvPr id="15" name="Text 13"/>
          <p:cNvSpPr/>
          <p:nvPr/>
        </p:nvSpPr>
        <p:spPr>
          <a:xfrm>
            <a:off x="6393028" y="2880360"/>
            <a:ext cx="2236394" cy="2103120"/>
          </a:xfrm>
          <a:prstGeom prst="rect">
            <a:avLst/>
          </a:prstGeom>
          <a:noFill/>
          <a:ln/>
        </p:spPr>
        <p:txBody>
          <a:bodyPr wrap="square" rtlCol="0" anchor="t"/>
          <a:lstStyle/>
          <a:p>
            <a:pPr indent="0" marL="0">
              <a:buNone/>
            </a:pPr>
            <a:r>
              <a:rPr lang="en-US" sz="1050" dirty="0">
                <a:solidFill>
                  <a:srgbClr val="2A2118"/>
                </a:solidFill>
                <a:latin typeface="Arial" pitchFamily="34" charset="0"/>
                <a:ea typeface="Arial" pitchFamily="34" charset="-122"/>
                <a:cs typeface="Arial" pitchFamily="34" charset="-120"/>
              </a:rPr>
              <a:t>India's street vendors and micro-eateries — millions of them — have no POS, no card reader and no monthly-fee budget. Existing tools assume a terminal, a subscription and a back office they do not have.</a:t>
            </a:r>
            <a:endParaRPr lang="en-US" sz="1050" dirty="0"/>
          </a:p>
        </p:txBody>
      </p:sp>
      <p:sp>
        <p:nvSpPr>
          <p:cNvPr id="16" name="Shape 14"/>
          <p:cNvSpPr/>
          <p:nvPr/>
        </p:nvSpPr>
        <p:spPr>
          <a:xfrm>
            <a:off x="9040901" y="1828800"/>
            <a:ext cx="2602154" cy="3291840"/>
          </a:xfrm>
          <a:prstGeom prst="roundRect">
            <a:avLst>
              <a:gd name="adj" fmla="val 2811"/>
            </a:avLst>
          </a:prstGeom>
          <a:solidFill>
            <a:srgbClr val="FBF6F1"/>
          </a:solidFill>
          <a:ln w="6350">
            <a:solidFill>
              <a:srgbClr val="E6DDD5"/>
            </a:solidFill>
            <a:prstDash val="solid"/>
          </a:ln>
        </p:spPr>
      </p:sp>
      <p:sp>
        <p:nvSpPr>
          <p:cNvPr id="17" name="Text 15"/>
          <p:cNvSpPr/>
          <p:nvPr/>
        </p:nvSpPr>
        <p:spPr>
          <a:xfrm>
            <a:off x="9223781" y="1965960"/>
            <a:ext cx="548640" cy="548640"/>
          </a:xfrm>
          <a:prstGeom prst="rect">
            <a:avLst/>
          </a:prstGeom>
          <a:noFill/>
          <a:ln/>
        </p:spPr>
        <p:txBody>
          <a:bodyPr wrap="square" rtlCol="0" anchor="ctr"/>
          <a:lstStyle/>
          <a:p>
            <a:pPr indent="0" marL="0">
              <a:buNone/>
            </a:pPr>
            <a:r>
              <a:rPr lang="en-US" sz="2600" b="1" dirty="0">
                <a:solidFill>
                  <a:srgbClr val="E8601C"/>
                </a:solidFill>
                <a:latin typeface="Arial" pitchFamily="34" charset="0"/>
                <a:ea typeface="Arial" pitchFamily="34" charset="-122"/>
                <a:cs typeface="Arial" pitchFamily="34" charset="-120"/>
              </a:rPr>
              <a:t>4</a:t>
            </a:r>
            <a:endParaRPr lang="en-US" sz="2600" dirty="0"/>
          </a:p>
        </p:txBody>
      </p:sp>
      <p:sp>
        <p:nvSpPr>
          <p:cNvPr id="18" name="Text 16"/>
          <p:cNvSpPr/>
          <p:nvPr/>
        </p:nvSpPr>
        <p:spPr>
          <a:xfrm>
            <a:off x="9223781" y="2560320"/>
            <a:ext cx="2236394" cy="274320"/>
          </a:xfrm>
          <a:prstGeom prst="rect">
            <a:avLst/>
          </a:prstGeom>
          <a:noFill/>
          <a:ln/>
        </p:spPr>
        <p:txBody>
          <a:bodyPr wrap="square" rtlCol="0" anchor="ctr"/>
          <a:lstStyle/>
          <a:p>
            <a:pPr indent="0" marL="0">
              <a:buNone/>
            </a:pPr>
            <a:r>
              <a:rPr lang="en-US" sz="1000" b="1" spc="150" kern="0" dirty="0">
                <a:solidFill>
                  <a:srgbClr val="2A2118"/>
                </a:solidFill>
                <a:latin typeface="Arial" pitchFamily="34" charset="0"/>
                <a:ea typeface="Arial" pitchFamily="34" charset="-122"/>
                <a:cs typeface="Arial" pitchFamily="34" charset="-120"/>
              </a:rPr>
              <a:t>COMPLIANCE TAX</a:t>
            </a:r>
            <a:endParaRPr lang="en-US" sz="1000" dirty="0"/>
          </a:p>
        </p:txBody>
      </p:sp>
      <p:sp>
        <p:nvSpPr>
          <p:cNvPr id="19" name="Text 17"/>
          <p:cNvSpPr/>
          <p:nvPr/>
        </p:nvSpPr>
        <p:spPr>
          <a:xfrm>
            <a:off x="9223781" y="2880360"/>
            <a:ext cx="2236394" cy="2103120"/>
          </a:xfrm>
          <a:prstGeom prst="rect">
            <a:avLst/>
          </a:prstGeom>
          <a:noFill/>
          <a:ln/>
        </p:spPr>
        <p:txBody>
          <a:bodyPr wrap="square" rtlCol="0" anchor="t"/>
          <a:lstStyle/>
          <a:p>
            <a:pPr indent="0" marL="0">
              <a:buNone/>
            </a:pPr>
            <a:r>
              <a:rPr lang="en-US" sz="1050" dirty="0">
                <a:solidFill>
                  <a:srgbClr val="2A2118"/>
                </a:solidFill>
                <a:latin typeface="Arial" pitchFamily="34" charset="0"/>
                <a:ea typeface="Arial" pitchFamily="34" charset="-122"/>
                <a:cs typeface="Arial" pitchFamily="34" charset="-120"/>
              </a:rPr>
              <a:t>Tax rules, invoice numbering and data-protection regimes (GST, DPDP Act, GDPR, Australian UCT) differ by market. Getting it wrong is not a feature gap — it is legal exposure.</a:t>
            </a:r>
            <a:endParaRPr lang="en-US" sz="1050" dirty="0"/>
          </a:p>
        </p:txBody>
      </p:sp>
      <p:sp>
        <p:nvSpPr>
          <p:cNvPr id="20" name="Text 18"/>
          <p:cNvSpPr/>
          <p:nvPr/>
        </p:nvSpPr>
        <p:spPr>
          <a:xfrm>
            <a:off x="548640" y="5349240"/>
            <a:ext cx="11094415" cy="685800"/>
          </a:xfrm>
          <a:prstGeom prst="roundRect">
            <a:avLst>
              <a:gd name="adj" fmla="val 8000"/>
            </a:avLst>
          </a:prstGeom>
          <a:solidFill>
            <a:srgbClr val="FDE9DD"/>
          </a:solidFill>
          <a:ln w="6350">
            <a:solidFill>
              <a:srgbClr val="F3C9B3"/>
            </a:solidFill>
          </a:ln>
        </p:spPr>
        <p:txBody>
          <a:bodyPr wrap="square" lIns="50800" tIns="101600" rIns="101600" bIns="50800" rtlCol="0" anchor="ctr"/>
          <a:lstStyle/>
          <a:p>
            <a:pPr indent="0" marL="0">
              <a:buNone/>
            </a:pPr>
            <a:r>
              <a:rPr lang="en-US" sz="1150" dirty="0">
                <a:solidFill>
                  <a:srgbClr val="2A2118"/>
                </a:solidFill>
                <a:latin typeface="Arial" pitchFamily="34" charset="0"/>
                <a:ea typeface="Arial" pitchFamily="34" charset="-122"/>
                <a:cs typeface="Arial" pitchFamily="34" charset="-120"/>
              </a:rPr>
              <a:t>The result: 8–12 logins, 8–12 versions of the truth, and an owner who cannot answer "what happened tonight?" without a spreadsheet. Restaurants don't have a software problem. They have a systems problem.</a:t>
            </a:r>
            <a:endParaRPr lang="en-US" sz="1150" dirty="0"/>
          </a:p>
        </p:txBody>
      </p:sp>
      <p:sp>
        <p:nvSpPr>
          <p:cNvPr id="21" name="Text 19"/>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7A6E66"/>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22" name="Text 20"/>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7A6E66"/>
                </a:solidFill>
                <a:latin typeface="Arial" pitchFamily="34" charset="0"/>
                <a:ea typeface="Arial" pitchFamily="34" charset="-122"/>
                <a:cs typeface="Arial" pitchFamily="34" charset="-120"/>
              </a:rPr>
              <a:t>2</a:t>
            </a:r>
            <a:endParaRPr lang="en-US" sz="8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THE SOLUTION</a:t>
            </a:r>
            <a:endParaRPr lang="en-US" sz="950" dirty="0"/>
          </a:p>
        </p:txBody>
      </p:sp>
      <p:sp>
        <p:nvSpPr>
          <p:cNvPr id="3" name="Text 1"/>
          <p:cNvSpPr/>
          <p:nvPr/>
        </p:nvSpPr>
        <p:spPr>
          <a:xfrm>
            <a:off x="548640" y="621792"/>
            <a:ext cx="11094415" cy="960120"/>
          </a:xfrm>
          <a:prstGeom prst="rect">
            <a:avLst/>
          </a:prstGeom>
          <a:noFill/>
          <a:ln/>
        </p:spPr>
        <p:txBody>
          <a:bodyPr wrap="square" rtlCol="0" anchor="t"/>
          <a:lstStyle/>
          <a:p>
            <a:pPr indent="0" marL="0">
              <a:buNone/>
            </a:pPr>
            <a:r>
              <a:rPr lang="en-US" sz="2400" b="1" dirty="0">
                <a:solidFill>
                  <a:srgbClr val="2A2118"/>
                </a:solidFill>
                <a:latin typeface="Arial" pitchFamily="34" charset="0"/>
                <a:ea typeface="Arial" pitchFamily="34" charset="-122"/>
                <a:cs typeface="Arial" pitchFamily="34" charset="-120"/>
              </a:rPr>
              <a:t>OotaOS: one restaurant operating layer — customer, floor, kitchen, money, intelligence — on one data model.</a:t>
            </a:r>
            <a:endParaRPr lang="en-US" sz="2400" dirty="0"/>
          </a:p>
        </p:txBody>
      </p:sp>
      <p:sp>
        <p:nvSpPr>
          <p:cNvPr id="4" name="Text 2"/>
          <p:cNvSpPr/>
          <p:nvPr/>
        </p:nvSpPr>
        <p:spPr>
          <a:xfrm>
            <a:off x="548640" y="1463040"/>
            <a:ext cx="11094415" cy="548640"/>
          </a:xfrm>
          <a:prstGeom prst="rect">
            <a:avLst/>
          </a:prstGeom>
          <a:noFill/>
          <a:ln/>
        </p:spPr>
        <p:txBody>
          <a:bodyPr wrap="square" rtlCol="0" anchor="t"/>
          <a:lstStyle/>
          <a:p>
            <a:pPr indent="0" marL="0">
              <a:buNone/>
            </a:pPr>
            <a:r>
              <a:rPr lang="en-US" sz="1150" dirty="0">
                <a:solidFill>
                  <a:srgbClr val="7A6E66"/>
                </a:solidFill>
                <a:latin typeface="Arial" pitchFamily="34" charset="0"/>
                <a:ea typeface="Arial" pitchFamily="34" charset="-122"/>
                <a:cs typeface="Arial" pitchFamily="34" charset="-120"/>
              </a:rPr>
              <a:t>Sign up, scan the paper menu, take QR orders the same afternoon. One menu entered once flows to the guest QR, POS, kitchen display, CRM, loyalty, payments, tax invoices and reports. Every screen below is a real capture of the live demo.</a:t>
            </a:r>
            <a:endParaRPr lang="en-US" sz="1150" dirty="0"/>
          </a:p>
        </p:txBody>
      </p:sp>
      <p:pic>
        <p:nvPicPr>
          <p:cNvPr id="5" name="Image 0" descr="jpg/IN_qr_06_cart.jpg">
            <a:hlinkClick r:id="rId2" tooltip=""/>
          </p:cNvPr>
          <p:cNvPicPr>
            <a:picLocks noChangeAspect="1"/>
          </p:cNvPicPr>
          <p:nvPr/>
        </p:nvPicPr>
        <p:blipFill>
          <a:blip r:embed="rId1"/>
          <a:stretch>
            <a:fillRect/>
          </a:stretch>
        </p:blipFill>
        <p:spPr>
          <a:xfrm>
            <a:off x="676375" y="2148840"/>
            <a:ext cx="1756210" cy="3429000"/>
          </a:xfrm>
          <a:prstGeom prst="rect">
            <a:avLst/>
          </a:prstGeom>
        </p:spPr>
      </p:pic>
      <p:sp>
        <p:nvSpPr>
          <p:cNvPr id="6" name="Text 3"/>
          <p:cNvSpPr/>
          <p:nvPr/>
        </p:nvSpPr>
        <p:spPr>
          <a:xfrm>
            <a:off x="584935" y="5650992"/>
            <a:ext cx="1939090" cy="292608"/>
          </a:xfrm>
          <a:prstGeom prst="rect">
            <a:avLst/>
          </a:prstGeom>
          <a:noFill/>
          <a:ln/>
        </p:spPr>
        <p:txBody>
          <a:bodyPr wrap="square" rtlCol="0" anchor="t"/>
          <a:lstStyle/>
          <a:p>
            <a:pPr algn="ctr" indent="0" marL="0">
              <a:buNone/>
            </a:pPr>
            <a:r>
              <a:rPr lang="en-US" sz="900" dirty="0">
                <a:solidFill>
                  <a:srgbClr val="7A6E66"/>
                </a:solidFill>
                <a:latin typeface="Arial" pitchFamily="34" charset="0"/>
                <a:ea typeface="Arial" pitchFamily="34" charset="-122"/>
                <a:cs typeface="Arial" pitchFamily="34" charset="-120"/>
              </a:rPr>
              <a:t>Guest: QR menu → cart → pay (GST 5%, UPI)</a:t>
            </a:r>
            <a:endParaRPr lang="en-US" sz="900" dirty="0"/>
          </a:p>
        </p:txBody>
      </p:sp>
      <p:sp>
        <p:nvSpPr>
          <p:cNvPr id="7" name="Shape 4"/>
          <p:cNvSpPr/>
          <p:nvPr/>
        </p:nvSpPr>
        <p:spPr>
          <a:xfrm>
            <a:off x="3259607" y="2093976"/>
            <a:ext cx="3173425" cy="3538728"/>
          </a:xfrm>
          <a:prstGeom prst="roundRect">
            <a:avLst>
              <a:gd name="adj" fmla="val 2305"/>
            </a:avLst>
          </a:prstGeom>
          <a:solidFill>
            <a:srgbClr val="FFFFFF"/>
          </a:solidFill>
          <a:ln w="9525">
            <a:solidFill>
              <a:srgbClr val="E6DDD5"/>
            </a:solidFill>
            <a:prstDash val="solid"/>
          </a:ln>
          <a:effectLst>
            <a:outerShdw sx="100000" sy="100000" kx="0" ky="0" algn="bl" rotWithShape="0" blurRad="101600" dist="25400" dir="5400000">
              <a:srgbClr val="000000">
                <a:alpha val="12000"/>
              </a:srgbClr>
            </a:outerShdw>
          </a:effectLst>
        </p:spPr>
      </p:sp>
      <p:pic>
        <p:nvPicPr>
          <p:cNvPr id="8" name="Image 1" descr="jpg/crop_kds_board_IN.jpg">
            <a:hlinkClick r:id="rId4" tooltip=""/>
          </p:cNvPr>
          <p:cNvPicPr>
            <a:picLocks noChangeAspect="1"/>
          </p:cNvPicPr>
          <p:nvPr/>
        </p:nvPicPr>
        <p:blipFill>
          <a:blip r:embed="rId3"/>
          <a:stretch>
            <a:fillRect/>
          </a:stretch>
        </p:blipFill>
        <p:spPr>
          <a:xfrm>
            <a:off x="3314471" y="2148840"/>
            <a:ext cx="3063697" cy="3429000"/>
          </a:xfrm>
          <a:prstGeom prst="rect">
            <a:avLst/>
          </a:prstGeom>
        </p:spPr>
      </p:pic>
      <p:sp>
        <p:nvSpPr>
          <p:cNvPr id="9" name="Text 5"/>
          <p:cNvSpPr/>
          <p:nvPr/>
        </p:nvSpPr>
        <p:spPr>
          <a:xfrm>
            <a:off x="3223031" y="5650992"/>
            <a:ext cx="3246577" cy="292608"/>
          </a:xfrm>
          <a:prstGeom prst="rect">
            <a:avLst/>
          </a:prstGeom>
          <a:noFill/>
          <a:ln/>
        </p:spPr>
        <p:txBody>
          <a:bodyPr wrap="square" rtlCol="0" anchor="t"/>
          <a:lstStyle/>
          <a:p>
            <a:pPr algn="ctr" indent="0" marL="0">
              <a:buNone/>
            </a:pPr>
            <a:r>
              <a:rPr lang="en-US" sz="900" dirty="0">
                <a:solidFill>
                  <a:srgbClr val="7A6E66"/>
                </a:solidFill>
                <a:latin typeface="Arial" pitchFamily="34" charset="0"/>
                <a:ea typeface="Arial" pitchFamily="34" charset="-122"/>
                <a:cs typeface="Arial" pitchFamily="34" charset="-120"/>
              </a:rPr>
              <a:t>Kitchen: live board, per-item states, Zomato tickets</a:t>
            </a:r>
            <a:endParaRPr lang="en-US" sz="900" dirty="0"/>
          </a:p>
        </p:txBody>
      </p:sp>
      <p:sp>
        <p:nvSpPr>
          <p:cNvPr id="10" name="Shape 6"/>
          <p:cNvSpPr/>
          <p:nvPr/>
        </p:nvSpPr>
        <p:spPr>
          <a:xfrm>
            <a:off x="7077456" y="2093976"/>
            <a:ext cx="3035808" cy="1457113"/>
          </a:xfrm>
          <a:prstGeom prst="roundRect">
            <a:avLst>
              <a:gd name="adj" fmla="val 5020"/>
            </a:avLst>
          </a:prstGeom>
          <a:solidFill>
            <a:srgbClr val="FFFFFF"/>
          </a:solidFill>
          <a:ln w="9525">
            <a:solidFill>
              <a:srgbClr val="E6DDD5"/>
            </a:solidFill>
            <a:prstDash val="solid"/>
          </a:ln>
          <a:effectLst>
            <a:outerShdw sx="100000" sy="100000" kx="0" ky="0" algn="bl" rotWithShape="0" blurRad="101600" dist="25400" dir="5400000">
              <a:srgbClr val="000000">
                <a:alpha val="12000"/>
              </a:srgbClr>
            </a:outerShdw>
          </a:effectLst>
        </p:spPr>
      </p:sp>
      <p:pic>
        <p:nvPicPr>
          <p:cNvPr id="11" name="Image 2" descr="jpg/crop_dash_top_IN.jpg">
            <a:hlinkClick r:id="rId6" tooltip=""/>
          </p:cNvPr>
          <p:cNvPicPr>
            <a:picLocks noChangeAspect="1"/>
          </p:cNvPicPr>
          <p:nvPr/>
        </p:nvPicPr>
        <p:blipFill>
          <a:blip r:embed="rId5"/>
          <a:stretch>
            <a:fillRect/>
          </a:stretch>
        </p:blipFill>
        <p:spPr>
          <a:xfrm>
            <a:off x="7132320" y="2148840"/>
            <a:ext cx="2926080" cy="1347385"/>
          </a:xfrm>
          <a:prstGeom prst="rect">
            <a:avLst/>
          </a:prstGeom>
        </p:spPr>
      </p:pic>
      <p:sp>
        <p:nvSpPr>
          <p:cNvPr id="12" name="Text 7"/>
          <p:cNvSpPr/>
          <p:nvPr/>
        </p:nvSpPr>
        <p:spPr>
          <a:xfrm>
            <a:off x="7040880" y="3569377"/>
            <a:ext cx="3108960" cy="292608"/>
          </a:xfrm>
          <a:prstGeom prst="rect">
            <a:avLst/>
          </a:prstGeom>
          <a:noFill/>
          <a:ln/>
        </p:spPr>
        <p:txBody>
          <a:bodyPr wrap="square" rtlCol="0" anchor="t"/>
          <a:lstStyle/>
          <a:p>
            <a:pPr algn="ctr" indent="0" marL="0">
              <a:buNone/>
            </a:pPr>
            <a:r>
              <a:rPr lang="en-US" sz="900" dirty="0">
                <a:solidFill>
                  <a:srgbClr val="7A6E66"/>
                </a:solidFill>
                <a:latin typeface="Arial" pitchFamily="34" charset="0"/>
                <a:ea typeface="Arial" pitchFamily="34" charset="-122"/>
                <a:cs typeface="Arial" pitchFamily="34" charset="-120"/>
              </a:rPr>
              <a:t>Owner: tonight's numbers from the same ledger</a:t>
            </a:r>
            <a:endParaRPr lang="en-US" sz="900" dirty="0"/>
          </a:p>
        </p:txBody>
      </p:sp>
      <p:sp>
        <p:nvSpPr>
          <p:cNvPr id="13" name="Shape 8"/>
          <p:cNvSpPr/>
          <p:nvPr/>
        </p:nvSpPr>
        <p:spPr>
          <a:xfrm>
            <a:off x="10305288" y="2258568"/>
            <a:ext cx="1380744" cy="1380744"/>
          </a:xfrm>
          <a:prstGeom prst="roundRect">
            <a:avLst>
              <a:gd name="adj" fmla="val 3974"/>
            </a:avLst>
          </a:prstGeom>
          <a:solidFill>
            <a:srgbClr val="FFFFFF"/>
          </a:solidFill>
          <a:ln w="9525">
            <a:solidFill>
              <a:srgbClr val="E6DDD5"/>
            </a:solidFill>
            <a:prstDash val="solid"/>
          </a:ln>
        </p:spPr>
      </p:sp>
      <p:pic>
        <p:nvPicPr>
          <p:cNvPr id="14" name="Image 3" descr="../brand/qr_product.png">
            <a:hlinkClick r:id="rId8" tooltip=""/>
          </p:cNvPr>
          <p:cNvPicPr>
            <a:picLocks noChangeAspect="1"/>
          </p:cNvPicPr>
          <p:nvPr/>
        </p:nvPicPr>
        <p:blipFill>
          <a:blip r:embed="rId7"/>
          <a:stretch>
            <a:fillRect/>
          </a:stretch>
        </p:blipFill>
        <p:spPr>
          <a:xfrm>
            <a:off x="10378440" y="2331720"/>
            <a:ext cx="1234440" cy="1234440"/>
          </a:xfrm>
          <a:prstGeom prst="rect">
            <a:avLst/>
          </a:prstGeom>
        </p:spPr>
      </p:pic>
      <p:sp>
        <p:nvSpPr>
          <p:cNvPr id="15" name="Text 9"/>
          <p:cNvSpPr/>
          <p:nvPr/>
        </p:nvSpPr>
        <p:spPr>
          <a:xfrm>
            <a:off x="9829800" y="3675888"/>
            <a:ext cx="2331720" cy="457200"/>
          </a:xfrm>
          <a:prstGeom prst="rect">
            <a:avLst/>
          </a:prstGeom>
          <a:noFill/>
          <a:ln/>
        </p:spPr>
        <p:txBody>
          <a:bodyPr wrap="square" rtlCol="0" anchor="t"/>
          <a:lstStyle/>
          <a:p>
            <a:pPr algn="ctr" indent="0" marL="0">
              <a:buNone/>
            </a:pPr>
            <a:r>
              <a:rPr lang="en-US" sz="950" b="1" dirty="0">
                <a:solidFill>
                  <a:srgbClr val="2A2118"/>
                </a:solidFill>
                <a:latin typeface="Arial" pitchFamily="34" charset="0"/>
                <a:ea typeface="Arial" pitchFamily="34" charset="-122"/>
                <a:cs typeface="Arial" pitchFamily="34" charset="-120"/>
              </a:rPr>
              <a:t>TRY THE LIVE PRODUCT</a:t>
            </a:r>
            <a:endParaRPr lang="en-US" sz="950" dirty="0"/>
          </a:p>
          <a:p>
            <a:pPr algn="ctr" indent="0" marL="0">
              <a:buNone/>
            </a:pPr>
            <a:r>
              <a:rPr lang="en-US" sz="950" u="sng" dirty="0">
                <a:solidFill>
                  <a:srgbClr val="E8601C"/>
                </a:solidFill>
                <a:latin typeface="Arial" pitchFamily="34" charset="0"/>
                <a:ea typeface="Arial" pitchFamily="34" charset="-122"/>
                <a:cs typeface="Arial" pitchFamily="34" charset="-120"/>
                <a:hlinkClick r:id="rId9" invalidUrl="" action="" tgtFrame="" tooltip="" history="1" highlightClick="0" endSnd="0">
                  <a:extLst>
                    <a:ext uri="{A12FA001-AC4F-418D-AE19-62706E023703}">
                      <ahyp:hlinkClr xmlns:ahyp="http://schemas.microsoft.com/office/drawing/2018/hyperlinkcolor" val="tx"/>
                    </a:ext>
                  </a:extLst>
                </a:hlinkClick>
              </a:rPr>
              <a:t>ootaos.com/product</a:t>
            </a:r>
            <a:endParaRPr lang="en-US" sz="950" dirty="0"/>
          </a:p>
        </p:txBody>
      </p:sp>
      <p:sp>
        <p:nvSpPr>
          <p:cNvPr id="16" name="Text 10"/>
          <p:cNvSpPr/>
          <p:nvPr/>
        </p:nvSpPr>
        <p:spPr>
          <a:xfrm>
            <a:off x="10104120" y="4251960"/>
            <a:ext cx="1920240" cy="457200"/>
          </a:xfrm>
          <a:prstGeom prst="rect">
            <a:avLst/>
          </a:prstGeom>
          <a:noFill/>
          <a:ln/>
        </p:spPr>
        <p:txBody>
          <a:bodyPr wrap="square" rtlCol="0" anchor="ctr"/>
          <a:lstStyle/>
          <a:p>
            <a:pPr algn="ctr" indent="0" marL="0">
              <a:buNone/>
            </a:pPr>
            <a:r>
              <a:rPr lang="en-US" sz="850" dirty="0">
                <a:solidFill>
                  <a:srgbClr val="7A6E66"/>
                </a:solidFill>
                <a:latin typeface="Arial" pitchFamily="34" charset="0"/>
                <a:ea typeface="Arial" pitchFamily="34" charset="-122"/>
                <a:cs typeface="Arial" pitchFamily="34" charset="-120"/>
              </a:rPr>
              <a:t>Nothing here is a mockup — open it on your phone.</a:t>
            </a:r>
            <a:endParaRPr lang="en-US" sz="850" dirty="0"/>
          </a:p>
        </p:txBody>
      </p:sp>
      <p:sp>
        <p:nvSpPr>
          <p:cNvPr id="17" name="Text 11"/>
          <p:cNvSpPr/>
          <p:nvPr/>
        </p:nvSpPr>
        <p:spPr>
          <a:xfrm>
            <a:off x="548640" y="6053328"/>
            <a:ext cx="11094415" cy="365760"/>
          </a:xfrm>
          <a:prstGeom prst="rect">
            <a:avLst/>
          </a:prstGeom>
          <a:noFill/>
          <a:ln/>
        </p:spPr>
        <p:txBody>
          <a:bodyPr wrap="square" rtlCol="0" anchor="ctr"/>
          <a:lstStyle/>
          <a:p>
            <a:pPr indent="0" marL="0">
              <a:buNone/>
            </a:pPr>
            <a:r>
              <a:rPr lang="en-US" sz="1000" i="1" dirty="0">
                <a:solidFill>
                  <a:srgbClr val="7A6E66"/>
                </a:solidFill>
                <a:latin typeface="Arial" pitchFamily="34" charset="0"/>
                <a:ea typeface="Arial" pitchFamily="34" charset="-122"/>
                <a:cs typeface="Arial" pitchFamily="34" charset="-120"/>
              </a:rPr>
              <a:t>Under the surface: identity · visit · table · multi-device orders · kitchen state · payment state · tax · customer profile · loyalty · configuration · analytics · permissions · AI context — thirteen states managed for every visit.</a:t>
            </a:r>
            <a:endParaRPr lang="en-US" sz="1000" dirty="0"/>
          </a:p>
        </p:txBody>
      </p:sp>
      <p:sp>
        <p:nvSpPr>
          <p:cNvPr id="18" name="Text 12"/>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7A6E66"/>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19" name="Text 13"/>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7A6E66"/>
                </a:solidFill>
                <a:latin typeface="Arial" pitchFamily="34" charset="0"/>
                <a:ea typeface="Arial" pitchFamily="34" charset="-122"/>
                <a:cs typeface="Arial" pitchFamily="34" charset="-120"/>
              </a:rPr>
              <a:t>3</a:t>
            </a:r>
            <a:endParaRPr lang="en-US" sz="8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221A12"/>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WHY NOW</a:t>
            </a:r>
            <a:endParaRPr lang="en-US" sz="950" dirty="0"/>
          </a:p>
        </p:txBody>
      </p:sp>
      <p:sp>
        <p:nvSpPr>
          <p:cNvPr id="3" name="Text 1"/>
          <p:cNvSpPr/>
          <p:nvPr/>
        </p:nvSpPr>
        <p:spPr>
          <a:xfrm>
            <a:off x="548640" y="640080"/>
            <a:ext cx="11094415" cy="822960"/>
          </a:xfrm>
          <a:prstGeom prst="rect">
            <a:avLst/>
          </a:prstGeom>
          <a:noFill/>
          <a:ln/>
        </p:spPr>
        <p:txBody>
          <a:bodyPr wrap="square" rtlCol="0" anchor="ctr"/>
          <a:lstStyle/>
          <a:p>
            <a:pPr indent="0" marL="0">
              <a:buNone/>
            </a:pPr>
            <a:r>
              <a:rPr lang="en-US" sz="2600" b="1" dirty="0">
                <a:solidFill>
                  <a:srgbClr val="FFFFFF"/>
                </a:solidFill>
                <a:latin typeface="Arial" pitchFamily="34" charset="0"/>
                <a:ea typeface="Arial" pitchFamily="34" charset="-122"/>
                <a:cs typeface="Arial" pitchFamily="34" charset="-120"/>
              </a:rPr>
              <a:t>The behaviour change has already happened. The software has not caught up.</a:t>
            </a:r>
            <a:endParaRPr lang="en-US" sz="2600" dirty="0"/>
          </a:p>
        </p:txBody>
      </p:sp>
      <p:sp>
        <p:nvSpPr>
          <p:cNvPr id="4" name="Shape 2"/>
          <p:cNvSpPr/>
          <p:nvPr/>
        </p:nvSpPr>
        <p:spPr>
          <a:xfrm>
            <a:off x="548640" y="1737360"/>
            <a:ext cx="5440680" cy="1828800"/>
          </a:xfrm>
          <a:prstGeom prst="roundRect">
            <a:avLst>
              <a:gd name="adj" fmla="val 4000"/>
            </a:avLst>
          </a:prstGeom>
          <a:solidFill>
            <a:srgbClr val="3A2E26"/>
          </a:solidFill>
          <a:ln w="6350">
            <a:solidFill>
              <a:srgbClr val="5A4A3F"/>
            </a:solidFill>
            <a:prstDash val="solid"/>
          </a:ln>
        </p:spPr>
      </p:sp>
      <p:sp>
        <p:nvSpPr>
          <p:cNvPr id="5" name="Text 3"/>
          <p:cNvSpPr/>
          <p:nvPr/>
        </p:nvSpPr>
        <p:spPr>
          <a:xfrm>
            <a:off x="731520" y="1874520"/>
            <a:ext cx="5074920" cy="365760"/>
          </a:xfrm>
          <a:prstGeom prst="rect">
            <a:avLst/>
          </a:prstGeom>
          <a:noFill/>
          <a:ln/>
        </p:spPr>
        <p:txBody>
          <a:bodyPr wrap="square" rtlCol="0" anchor="ctr"/>
          <a:lstStyle/>
          <a:p>
            <a:pPr indent="0" marL="0">
              <a:buNone/>
            </a:pPr>
            <a:r>
              <a:rPr lang="en-US" sz="1300" b="1" dirty="0">
                <a:solidFill>
                  <a:srgbClr val="E8601C"/>
                </a:solidFill>
                <a:latin typeface="Arial" pitchFamily="34" charset="0"/>
                <a:ea typeface="Arial" pitchFamily="34" charset="-122"/>
                <a:cs typeface="Arial" pitchFamily="34" charset="-120"/>
              </a:rPr>
              <a:t>Guests already scan and pay at the table</a:t>
            </a:r>
            <a:endParaRPr lang="en-US" sz="1300" dirty="0"/>
          </a:p>
        </p:txBody>
      </p:sp>
      <p:sp>
        <p:nvSpPr>
          <p:cNvPr id="6" name="Text 4"/>
          <p:cNvSpPr/>
          <p:nvPr/>
        </p:nvSpPr>
        <p:spPr>
          <a:xfrm>
            <a:off x="731520" y="2286000"/>
            <a:ext cx="5074920" cy="1188720"/>
          </a:xfrm>
          <a:prstGeom prst="rect">
            <a:avLst/>
          </a:prstGeom>
          <a:noFill/>
          <a:ln/>
        </p:spPr>
        <p:txBody>
          <a:bodyPr wrap="square" rtlCol="0" anchor="t"/>
          <a:lstStyle/>
          <a:p>
            <a:pPr indent="0" marL="0">
              <a:buNone/>
            </a:pPr>
            <a:r>
              <a:rPr lang="en-US" sz="1100" dirty="0">
                <a:solidFill>
                  <a:srgbClr val="FFFFFF"/>
                </a:solidFill>
                <a:latin typeface="Arial" pitchFamily="34" charset="0"/>
                <a:ea typeface="Arial" pitchFamily="34" charset="-122"/>
                <a:cs typeface="Arial" pitchFamily="34" charset="-120"/>
              </a:rPr>
              <a:t>QR ordering and UPI at the table are normal in India and accepted across our markets — no education cost for the guest side.</a:t>
            </a:r>
            <a:endParaRPr lang="en-US" sz="1100" dirty="0"/>
          </a:p>
        </p:txBody>
      </p:sp>
      <p:sp>
        <p:nvSpPr>
          <p:cNvPr id="7" name="Shape 5"/>
          <p:cNvSpPr/>
          <p:nvPr/>
        </p:nvSpPr>
        <p:spPr>
          <a:xfrm>
            <a:off x="6217920" y="1737360"/>
            <a:ext cx="5440680" cy="1828800"/>
          </a:xfrm>
          <a:prstGeom prst="roundRect">
            <a:avLst>
              <a:gd name="adj" fmla="val 4000"/>
            </a:avLst>
          </a:prstGeom>
          <a:solidFill>
            <a:srgbClr val="3A2E26"/>
          </a:solidFill>
          <a:ln w="6350">
            <a:solidFill>
              <a:srgbClr val="5A4A3F"/>
            </a:solidFill>
            <a:prstDash val="solid"/>
          </a:ln>
        </p:spPr>
      </p:sp>
      <p:sp>
        <p:nvSpPr>
          <p:cNvPr id="8" name="Text 6"/>
          <p:cNvSpPr/>
          <p:nvPr/>
        </p:nvSpPr>
        <p:spPr>
          <a:xfrm>
            <a:off x="6400800" y="1874520"/>
            <a:ext cx="5074920" cy="365760"/>
          </a:xfrm>
          <a:prstGeom prst="rect">
            <a:avLst/>
          </a:prstGeom>
          <a:noFill/>
          <a:ln/>
        </p:spPr>
        <p:txBody>
          <a:bodyPr wrap="square" rtlCol="0" anchor="ctr"/>
          <a:lstStyle/>
          <a:p>
            <a:pPr indent="0" marL="0">
              <a:buNone/>
            </a:pPr>
            <a:r>
              <a:rPr lang="en-US" sz="1300" b="1" dirty="0">
                <a:solidFill>
                  <a:srgbClr val="E8601C"/>
                </a:solidFill>
                <a:latin typeface="Arial" pitchFamily="34" charset="0"/>
                <a:ea typeface="Arial" pitchFamily="34" charset="-122"/>
                <a:cs typeface="Arial" pitchFamily="34" charset="-120"/>
              </a:rPr>
              <a:t>Aggregator commission is a felt pain</a:t>
            </a:r>
            <a:endParaRPr lang="en-US" sz="1300" dirty="0"/>
          </a:p>
        </p:txBody>
      </p:sp>
      <p:sp>
        <p:nvSpPr>
          <p:cNvPr id="9" name="Text 7"/>
          <p:cNvSpPr/>
          <p:nvPr/>
        </p:nvSpPr>
        <p:spPr>
          <a:xfrm>
            <a:off x="6400800" y="2286000"/>
            <a:ext cx="5074920" cy="1188720"/>
          </a:xfrm>
          <a:prstGeom prst="rect">
            <a:avLst/>
          </a:prstGeom>
          <a:noFill/>
          <a:ln/>
        </p:spPr>
        <p:txBody>
          <a:bodyPr wrap="square" rtlCol="0" anchor="t"/>
          <a:lstStyle/>
          <a:p>
            <a:pPr indent="0" marL="0">
              <a:buNone/>
            </a:pPr>
            <a:r>
              <a:rPr lang="en-US" sz="1100" dirty="0">
                <a:solidFill>
                  <a:srgbClr val="FFFFFF"/>
                </a:solidFill>
                <a:latin typeface="Arial" pitchFamily="34" charset="0"/>
                <a:ea typeface="Arial" pitchFamily="34" charset="-122"/>
                <a:cs typeface="Arial" pitchFamily="34" charset="-120"/>
              </a:rPr>
              <a:t>At 20–30% per order, "get orders direct" is a problem owners will pay to solve — and it needs a channel, a CRM and a kitchen that are one system.</a:t>
            </a:r>
            <a:endParaRPr lang="en-US" sz="1100" dirty="0"/>
          </a:p>
        </p:txBody>
      </p:sp>
      <p:sp>
        <p:nvSpPr>
          <p:cNvPr id="10" name="Shape 8"/>
          <p:cNvSpPr/>
          <p:nvPr/>
        </p:nvSpPr>
        <p:spPr>
          <a:xfrm>
            <a:off x="548640" y="3749040"/>
            <a:ext cx="5440680" cy="1828800"/>
          </a:xfrm>
          <a:prstGeom prst="roundRect">
            <a:avLst>
              <a:gd name="adj" fmla="val 4000"/>
            </a:avLst>
          </a:prstGeom>
          <a:solidFill>
            <a:srgbClr val="3A2E26"/>
          </a:solidFill>
          <a:ln w="6350">
            <a:solidFill>
              <a:srgbClr val="5A4A3F"/>
            </a:solidFill>
            <a:prstDash val="solid"/>
          </a:ln>
        </p:spPr>
      </p:sp>
      <p:sp>
        <p:nvSpPr>
          <p:cNvPr id="11" name="Text 9"/>
          <p:cNvSpPr/>
          <p:nvPr/>
        </p:nvSpPr>
        <p:spPr>
          <a:xfrm>
            <a:off x="731520" y="3886200"/>
            <a:ext cx="5074920" cy="365760"/>
          </a:xfrm>
          <a:prstGeom prst="rect">
            <a:avLst/>
          </a:prstGeom>
          <a:noFill/>
          <a:ln/>
        </p:spPr>
        <p:txBody>
          <a:bodyPr wrap="square" rtlCol="0" anchor="ctr"/>
          <a:lstStyle/>
          <a:p>
            <a:pPr indent="0" marL="0">
              <a:buNone/>
            </a:pPr>
            <a:r>
              <a:rPr lang="en-US" sz="1300" b="1" dirty="0">
                <a:solidFill>
                  <a:srgbClr val="E8601C"/>
                </a:solidFill>
                <a:latin typeface="Arial" pitchFamily="34" charset="0"/>
                <a:ea typeface="Arial" pitchFamily="34" charset="-122"/>
                <a:cs typeface="Arial" pitchFamily="34" charset="-120"/>
              </a:rPr>
              <a:t>Incumbent stacks are fragmented and un-localised</a:t>
            </a:r>
            <a:endParaRPr lang="en-US" sz="1300" dirty="0"/>
          </a:p>
        </p:txBody>
      </p:sp>
      <p:sp>
        <p:nvSpPr>
          <p:cNvPr id="12" name="Text 10"/>
          <p:cNvSpPr/>
          <p:nvPr/>
        </p:nvSpPr>
        <p:spPr>
          <a:xfrm>
            <a:off x="731520" y="4297680"/>
            <a:ext cx="5074920" cy="1188720"/>
          </a:xfrm>
          <a:prstGeom prst="rect">
            <a:avLst/>
          </a:prstGeom>
          <a:noFill/>
          <a:ln/>
        </p:spPr>
        <p:txBody>
          <a:bodyPr wrap="square" rtlCol="0" anchor="t"/>
          <a:lstStyle/>
          <a:p>
            <a:pPr indent="0" marL="0">
              <a:buNone/>
            </a:pPr>
            <a:r>
              <a:rPr lang="en-US" sz="1100" dirty="0">
                <a:solidFill>
                  <a:srgbClr val="FFFFFF"/>
                </a:solidFill>
                <a:latin typeface="Arial" pitchFamily="34" charset="0"/>
                <a:ea typeface="Arial" pitchFamily="34" charset="-122"/>
                <a:cs typeface="Arial" pitchFamily="34" charset="-120"/>
              </a:rPr>
              <a:t>Global POS suites are priced and built for the West; India POS tools stop at the border. Neither models the visit, the guest and the money together.</a:t>
            </a:r>
            <a:endParaRPr lang="en-US" sz="1100" dirty="0"/>
          </a:p>
        </p:txBody>
      </p:sp>
      <p:sp>
        <p:nvSpPr>
          <p:cNvPr id="13" name="Shape 11"/>
          <p:cNvSpPr/>
          <p:nvPr/>
        </p:nvSpPr>
        <p:spPr>
          <a:xfrm>
            <a:off x="6217920" y="3749040"/>
            <a:ext cx="5440680" cy="1828800"/>
          </a:xfrm>
          <a:prstGeom prst="roundRect">
            <a:avLst>
              <a:gd name="adj" fmla="val 4000"/>
            </a:avLst>
          </a:prstGeom>
          <a:solidFill>
            <a:srgbClr val="3A2E26"/>
          </a:solidFill>
          <a:ln w="6350">
            <a:solidFill>
              <a:srgbClr val="5A4A3F"/>
            </a:solidFill>
            <a:prstDash val="solid"/>
          </a:ln>
        </p:spPr>
      </p:sp>
      <p:sp>
        <p:nvSpPr>
          <p:cNvPr id="14" name="Text 12"/>
          <p:cNvSpPr/>
          <p:nvPr/>
        </p:nvSpPr>
        <p:spPr>
          <a:xfrm>
            <a:off x="6400800" y="3886200"/>
            <a:ext cx="5074920" cy="365760"/>
          </a:xfrm>
          <a:prstGeom prst="rect">
            <a:avLst/>
          </a:prstGeom>
          <a:noFill/>
          <a:ln/>
        </p:spPr>
        <p:txBody>
          <a:bodyPr wrap="square" rtlCol="0" anchor="ctr"/>
          <a:lstStyle/>
          <a:p>
            <a:pPr indent="0" marL="0">
              <a:buNone/>
            </a:pPr>
            <a:r>
              <a:rPr lang="en-US" sz="1300" b="1" dirty="0">
                <a:solidFill>
                  <a:srgbClr val="E8601C"/>
                </a:solidFill>
                <a:latin typeface="Arial" pitchFamily="34" charset="0"/>
                <a:ea typeface="Arial" pitchFamily="34" charset="-122"/>
                <a:cs typeface="Arial" pitchFamily="34" charset="-120"/>
              </a:rPr>
              <a:t>AI on owned operating data is now cheap and explainable</a:t>
            </a:r>
            <a:endParaRPr lang="en-US" sz="1300" dirty="0"/>
          </a:p>
        </p:txBody>
      </p:sp>
      <p:sp>
        <p:nvSpPr>
          <p:cNvPr id="15" name="Text 13"/>
          <p:cNvSpPr/>
          <p:nvPr/>
        </p:nvSpPr>
        <p:spPr>
          <a:xfrm>
            <a:off x="6400800" y="4297680"/>
            <a:ext cx="5074920" cy="1188720"/>
          </a:xfrm>
          <a:prstGeom prst="rect">
            <a:avLst/>
          </a:prstGeom>
          <a:noFill/>
          <a:ln/>
        </p:spPr>
        <p:txBody>
          <a:bodyPr wrap="square" rtlCol="0" anchor="t"/>
          <a:lstStyle/>
          <a:p>
            <a:pPr indent="0" marL="0">
              <a:buNone/>
            </a:pPr>
            <a:r>
              <a:rPr lang="en-US" sz="1100" dirty="0">
                <a:solidFill>
                  <a:srgbClr val="FFFFFF"/>
                </a:solidFill>
                <a:latin typeface="Arial" pitchFamily="34" charset="0"/>
                <a:ea typeface="Arial" pitchFamily="34" charset="-122"/>
                <a:cs typeface="Arial" pitchFamily="34" charset="-120"/>
              </a:rPr>
              <a:t>Engines that read a restaurant's own ledger and propose actions with reasons can run at SMB price points — but only for a platform that owns the ledger.</a:t>
            </a:r>
            <a:endParaRPr lang="en-US" sz="1100" dirty="0"/>
          </a:p>
        </p:txBody>
      </p:sp>
      <p:sp>
        <p:nvSpPr>
          <p:cNvPr id="16" name="Text 14"/>
          <p:cNvSpPr/>
          <p:nvPr/>
        </p:nvSpPr>
        <p:spPr>
          <a:xfrm>
            <a:off x="548640" y="5852160"/>
            <a:ext cx="11094415" cy="457200"/>
          </a:xfrm>
          <a:prstGeom prst="rect">
            <a:avLst/>
          </a:prstGeom>
          <a:noFill/>
          <a:ln/>
        </p:spPr>
        <p:txBody>
          <a:bodyPr wrap="square" rtlCol="0" anchor="ctr"/>
          <a:lstStyle/>
          <a:p>
            <a:pPr indent="0" marL="0">
              <a:buNone/>
            </a:pPr>
            <a:r>
              <a:rPr lang="en-US" sz="1100" i="1" dirty="0">
                <a:solidFill>
                  <a:srgbClr val="C9BFB5"/>
                </a:solidFill>
                <a:latin typeface="Arial" pitchFamily="34" charset="0"/>
                <a:ea typeface="Arial" pitchFamily="34" charset="-122"/>
                <a:cs typeface="Arial" pitchFamily="34" charset="-120"/>
              </a:rPr>
              <a:t>The window: the first platform to own the full operating context in India and take it to the next nine markets sets the standard the rest have to follow.</a:t>
            </a:r>
            <a:endParaRPr lang="en-US" sz="1100" dirty="0"/>
          </a:p>
        </p:txBody>
      </p:sp>
      <p:sp>
        <p:nvSpPr>
          <p:cNvPr id="17" name="Text 15"/>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A79C93"/>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18" name="Text 16"/>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A79C93"/>
                </a:solidFill>
                <a:latin typeface="Arial" pitchFamily="34" charset="0"/>
                <a:ea typeface="Arial" pitchFamily="34" charset="-122"/>
                <a:cs typeface="Arial" pitchFamily="34" charset="-120"/>
              </a:rPr>
              <a:t>4</a:t>
            </a:r>
            <a:endParaRPr lang="en-US" sz="8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MARKET</a:t>
            </a:r>
            <a:endParaRPr lang="en-US" sz="950" dirty="0"/>
          </a:p>
        </p:txBody>
      </p:sp>
      <p:sp>
        <p:nvSpPr>
          <p:cNvPr id="3" name="Text 1"/>
          <p:cNvSpPr/>
          <p:nvPr/>
        </p:nvSpPr>
        <p:spPr>
          <a:xfrm>
            <a:off x="548640" y="621792"/>
            <a:ext cx="11094415" cy="960120"/>
          </a:xfrm>
          <a:prstGeom prst="rect">
            <a:avLst/>
          </a:prstGeom>
          <a:noFill/>
          <a:ln/>
        </p:spPr>
        <p:txBody>
          <a:bodyPr wrap="square" rtlCol="0" anchor="t"/>
          <a:lstStyle/>
          <a:p>
            <a:pPr indent="0" marL="0">
              <a:buNone/>
            </a:pPr>
            <a:r>
              <a:rPr lang="en-US" sz="2400" b="1" dirty="0">
                <a:solidFill>
                  <a:srgbClr val="2A2118"/>
                </a:solidFill>
                <a:latin typeface="Arial" pitchFamily="34" charset="0"/>
                <a:ea typeface="Arial" pitchFamily="34" charset="-122"/>
                <a:cs typeface="Arial" pitchFamily="34" charset="-120"/>
              </a:rPr>
              <a:t>A US $7.5B software market growing 17%+ a year — with India, our first market, growing at 22.8%.</a:t>
            </a:r>
            <a:endParaRPr lang="en-US" sz="2400" dirty="0"/>
          </a:p>
        </p:txBody>
      </p:sp>
      <p:sp>
        <p:nvSpPr>
          <p:cNvPr id="4" name="Shape 2"/>
          <p:cNvSpPr/>
          <p:nvPr/>
        </p:nvSpPr>
        <p:spPr>
          <a:xfrm>
            <a:off x="1280160" y="2240280"/>
            <a:ext cx="3474720" cy="3474720"/>
          </a:xfrm>
          <a:prstGeom prst="ellipse">
            <a:avLst/>
          </a:prstGeom>
          <a:solidFill>
            <a:srgbClr val="E8601C"/>
          </a:solidFill>
          <a:ln w="19050">
            <a:solidFill>
              <a:srgbClr val="FFFFFF"/>
            </a:solidFill>
            <a:prstDash val="solid"/>
          </a:ln>
        </p:spPr>
      </p:sp>
      <p:sp>
        <p:nvSpPr>
          <p:cNvPr id="5" name="Shape 3"/>
          <p:cNvSpPr/>
          <p:nvPr/>
        </p:nvSpPr>
        <p:spPr>
          <a:xfrm>
            <a:off x="1783080" y="2743200"/>
            <a:ext cx="2468880" cy="2468880"/>
          </a:xfrm>
          <a:prstGeom prst="ellipse">
            <a:avLst/>
          </a:prstGeom>
          <a:solidFill>
            <a:srgbClr val="F08A54"/>
          </a:solidFill>
          <a:ln w="19050">
            <a:solidFill>
              <a:srgbClr val="FFFFFF"/>
            </a:solidFill>
            <a:prstDash val="solid"/>
          </a:ln>
        </p:spPr>
      </p:sp>
      <p:sp>
        <p:nvSpPr>
          <p:cNvPr id="6" name="Shape 4"/>
          <p:cNvSpPr/>
          <p:nvPr/>
        </p:nvSpPr>
        <p:spPr>
          <a:xfrm>
            <a:off x="2217420" y="3177540"/>
            <a:ext cx="1600200" cy="1600200"/>
          </a:xfrm>
          <a:prstGeom prst="ellipse">
            <a:avLst/>
          </a:prstGeom>
          <a:solidFill>
            <a:srgbClr val="F7B78F"/>
          </a:solidFill>
          <a:ln w="19050">
            <a:solidFill>
              <a:srgbClr val="FFFFFF"/>
            </a:solidFill>
            <a:prstDash val="solid"/>
          </a:ln>
        </p:spPr>
      </p:sp>
      <p:sp>
        <p:nvSpPr>
          <p:cNvPr id="7" name="Shape 5"/>
          <p:cNvSpPr/>
          <p:nvPr/>
        </p:nvSpPr>
        <p:spPr>
          <a:xfrm>
            <a:off x="2606040" y="3566160"/>
            <a:ext cx="822960" cy="822960"/>
          </a:xfrm>
          <a:prstGeom prst="ellipse">
            <a:avLst/>
          </a:prstGeom>
          <a:solidFill>
            <a:srgbClr val="221A12"/>
          </a:solidFill>
          <a:ln w="19050">
            <a:solidFill>
              <a:srgbClr val="FFFFFF"/>
            </a:solidFill>
            <a:prstDash val="solid"/>
          </a:ln>
        </p:spPr>
      </p:sp>
      <p:sp>
        <p:nvSpPr>
          <p:cNvPr id="8" name="Text 6"/>
          <p:cNvSpPr/>
          <p:nvPr/>
        </p:nvSpPr>
        <p:spPr>
          <a:xfrm>
            <a:off x="2606040" y="3721608"/>
            <a:ext cx="822960" cy="228600"/>
          </a:xfrm>
          <a:prstGeom prst="rect">
            <a:avLst/>
          </a:prstGeom>
          <a:noFill/>
          <a:ln/>
        </p:spPr>
        <p:txBody>
          <a:bodyPr wrap="square" rtlCol="0" anchor="ctr"/>
          <a:lstStyle/>
          <a:p>
            <a:pPr algn="ctr" indent="0" marL="0">
              <a:buNone/>
            </a:pPr>
            <a:r>
              <a:rPr lang="en-US" sz="900" b="1" dirty="0">
                <a:solidFill>
                  <a:srgbClr val="FFFFFF"/>
                </a:solidFill>
                <a:latin typeface="Arial" pitchFamily="34" charset="0"/>
                <a:ea typeface="Arial" pitchFamily="34" charset="-122"/>
                <a:cs typeface="Arial" pitchFamily="34" charset="-120"/>
              </a:rPr>
              <a:t>SOM</a:t>
            </a:r>
            <a:endParaRPr lang="en-US" sz="900" dirty="0"/>
          </a:p>
        </p:txBody>
      </p:sp>
      <p:sp>
        <p:nvSpPr>
          <p:cNvPr id="9" name="Text 7"/>
          <p:cNvSpPr/>
          <p:nvPr/>
        </p:nvSpPr>
        <p:spPr>
          <a:xfrm>
            <a:off x="2606040" y="3931920"/>
            <a:ext cx="822960" cy="228600"/>
          </a:xfrm>
          <a:prstGeom prst="rect">
            <a:avLst/>
          </a:prstGeom>
          <a:noFill/>
          <a:ln/>
        </p:spPr>
        <p:txBody>
          <a:bodyPr wrap="square" rtlCol="0" anchor="ctr"/>
          <a:lstStyle/>
          <a:p>
            <a:pPr algn="ctr" indent="0" marL="0">
              <a:buNone/>
            </a:pPr>
            <a:r>
              <a:rPr lang="en-US" sz="800" b="1" dirty="0">
                <a:solidFill>
                  <a:srgbClr val="FFFFFF"/>
                </a:solidFill>
                <a:latin typeface="Arial" pitchFamily="34" charset="0"/>
                <a:ea typeface="Arial" pitchFamily="34" charset="-122"/>
                <a:cs typeface="Arial" pitchFamily="34" charset="-120"/>
              </a:rPr>
              <a:t>$6.3M ARR</a:t>
            </a:r>
            <a:endParaRPr lang="en-US" sz="800" dirty="0"/>
          </a:p>
        </p:txBody>
      </p:sp>
      <p:sp>
        <p:nvSpPr>
          <p:cNvPr id="10" name="Text 8"/>
          <p:cNvSpPr/>
          <p:nvPr/>
        </p:nvSpPr>
        <p:spPr>
          <a:xfrm>
            <a:off x="2194560" y="3200400"/>
            <a:ext cx="1645920" cy="228600"/>
          </a:xfrm>
          <a:prstGeom prst="rect">
            <a:avLst/>
          </a:prstGeom>
          <a:noFill/>
          <a:ln/>
        </p:spPr>
        <p:txBody>
          <a:bodyPr wrap="square" rtlCol="0" anchor="ctr"/>
          <a:lstStyle/>
          <a:p>
            <a:pPr algn="ctr" indent="0" marL="0">
              <a:buNone/>
            </a:pPr>
            <a:r>
              <a:rPr lang="en-US" sz="850" b="1" dirty="0">
                <a:solidFill>
                  <a:srgbClr val="2A2118"/>
                </a:solidFill>
                <a:latin typeface="Arial" pitchFamily="34" charset="0"/>
                <a:ea typeface="Arial" pitchFamily="34" charset="-122"/>
                <a:cs typeface="Arial" pitchFamily="34" charset="-120"/>
              </a:rPr>
              <a:t>INDIA SAM</a:t>
            </a:r>
            <a:endParaRPr lang="en-US" sz="850" dirty="0"/>
          </a:p>
        </p:txBody>
      </p:sp>
      <p:sp>
        <p:nvSpPr>
          <p:cNvPr id="11" name="Text 9"/>
          <p:cNvSpPr/>
          <p:nvPr/>
        </p:nvSpPr>
        <p:spPr>
          <a:xfrm>
            <a:off x="1783080" y="2788920"/>
            <a:ext cx="2468880" cy="228600"/>
          </a:xfrm>
          <a:prstGeom prst="rect">
            <a:avLst/>
          </a:prstGeom>
          <a:noFill/>
          <a:ln/>
        </p:spPr>
        <p:txBody>
          <a:bodyPr wrap="square" rtlCol="0" anchor="ctr"/>
          <a:lstStyle/>
          <a:p>
            <a:pPr algn="ctr" indent="0" marL="0">
              <a:buNone/>
            </a:pPr>
            <a:r>
              <a:rPr lang="en-US" sz="900" b="1" dirty="0">
                <a:solidFill>
                  <a:srgbClr val="2A2118"/>
                </a:solidFill>
                <a:latin typeface="Arial" pitchFamily="34" charset="0"/>
                <a:ea typeface="Arial" pitchFamily="34" charset="-122"/>
                <a:cs typeface="Arial" pitchFamily="34" charset="-120"/>
              </a:rPr>
              <a:t>SAM · APAC</a:t>
            </a:r>
            <a:endParaRPr lang="en-US" sz="900" dirty="0"/>
          </a:p>
        </p:txBody>
      </p:sp>
      <p:sp>
        <p:nvSpPr>
          <p:cNvPr id="12" name="Text 10"/>
          <p:cNvSpPr/>
          <p:nvPr/>
        </p:nvSpPr>
        <p:spPr>
          <a:xfrm>
            <a:off x="1280160" y="2286000"/>
            <a:ext cx="3474720" cy="228600"/>
          </a:xfrm>
          <a:prstGeom prst="rect">
            <a:avLst/>
          </a:prstGeom>
          <a:noFill/>
          <a:ln/>
        </p:spPr>
        <p:txBody>
          <a:bodyPr wrap="square" rtlCol="0" anchor="ctr"/>
          <a:lstStyle/>
          <a:p>
            <a:pPr algn="ctr" indent="0" marL="0">
              <a:buNone/>
            </a:pPr>
            <a:r>
              <a:rPr lang="en-US" sz="1000" b="1" dirty="0">
                <a:solidFill>
                  <a:srgbClr val="FFFFFF"/>
                </a:solidFill>
                <a:latin typeface="Arial" pitchFamily="34" charset="0"/>
                <a:ea typeface="Arial" pitchFamily="34" charset="-122"/>
                <a:cs typeface="Arial" pitchFamily="34" charset="-120"/>
              </a:rPr>
              <a:t>TAM · GLOBAL</a:t>
            </a:r>
            <a:endParaRPr lang="en-US" sz="1000" dirty="0"/>
          </a:p>
        </p:txBody>
      </p:sp>
      <p:graphicFrame>
        <p:nvGraphicFramePr>
          <p:cNvPr id="6" name="Table 0"/>
          <p:cNvGraphicFramePr>
            <a:graphicFrameLocks noGrp="1"/>
          </p:cNvGraphicFramePr>
          <p:nvPr>
            <p:extLst>
              <p:ext uri="{D42A27DB-BD31-4B8C-83A1-F6EECF244321}">
                <p14:modId xmlns:p14="http://schemas.microsoft.com/office/powerpoint/2010/main" val="1579011935"/>
              </p:ext>
            </p:extLst>
          </p:nvPr>
        </p:nvGraphicFramePr>
        <p:xfrm>
          <a:off x="5486400" y="1828800"/>
          <a:ext cx="6156655" cy="914400"/>
        </p:xfrm>
        <a:graphic>
          <a:graphicData uri="http://schemas.openxmlformats.org/drawingml/2006/table">
            <a:tbl>
              <a:tblPr/>
              <a:tblGrid>
                <a:gridCol w="914400"/>
                <a:gridCol w="2011680"/>
                <a:gridCol w="2148840"/>
                <a:gridCol w="1078992"/>
              </a:tblGrid>
              <a:tr h="457200">
                <a:tc>
                  <a:txBody>
                    <a:bodyPr/>
                    <a:lstStyle/>
                    <a:p>
                      <a:pPr indent="0" marL="0">
                        <a:buNone/>
                      </a:pPr>
                      <a:r>
                        <a:rPr lang="en-US" sz="900" b="1" dirty="0">
                          <a:solidFill>
                            <a:srgbClr val="FFFFFF"/>
                          </a:solidFill>
                          <a:latin typeface="Arial" pitchFamily="34" charset="0"/>
                          <a:ea typeface="Arial" pitchFamily="34" charset="-122"/>
                          <a:cs typeface="Arial" pitchFamily="34" charset="-120"/>
                        </a:rPr>
                        <a:t>Layer</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c>
                  <a:txBody>
                    <a:bodyPr/>
                    <a:lstStyle/>
                    <a:p>
                      <a:pPr indent="0" marL="0">
                        <a:buNone/>
                      </a:pPr>
                      <a:r>
                        <a:rPr lang="en-US" sz="900" b="1" dirty="0">
                          <a:solidFill>
                            <a:srgbClr val="FFFFFF"/>
                          </a:solidFill>
                          <a:latin typeface="Arial" pitchFamily="34" charset="0"/>
                          <a:ea typeface="Arial" pitchFamily="34" charset="-122"/>
                          <a:cs typeface="Arial" pitchFamily="34" charset="-120"/>
                        </a:rPr>
                        <a:t>Size</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c>
                  <a:txBody>
                    <a:bodyPr/>
                    <a:lstStyle/>
                    <a:p>
                      <a:pPr indent="0" marL="0">
                        <a:buNone/>
                      </a:pPr>
                      <a:r>
                        <a:rPr lang="en-US" sz="900" b="1" dirty="0">
                          <a:solidFill>
                            <a:srgbClr val="FFFFFF"/>
                          </a:solidFill>
                          <a:latin typeface="Arial" pitchFamily="34" charset="0"/>
                          <a:ea typeface="Arial" pitchFamily="34" charset="-122"/>
                          <a:cs typeface="Arial" pitchFamily="34" charset="-120"/>
                        </a:rPr>
                        <a:t>Scope</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c>
                  <a:txBody>
                    <a:bodyPr/>
                    <a:lstStyle/>
                    <a:p>
                      <a:pPr indent="0" marL="0">
                        <a:buNone/>
                      </a:pPr>
                      <a:r>
                        <a:rPr lang="en-US" sz="900" b="1" dirty="0">
                          <a:solidFill>
                            <a:srgbClr val="FFFFFF"/>
                          </a:solidFill>
                          <a:latin typeface="Arial" pitchFamily="34" charset="0"/>
                          <a:ea typeface="Arial" pitchFamily="34" charset="-122"/>
                          <a:cs typeface="Arial" pitchFamily="34" charset="-120"/>
                        </a:rPr>
                        <a:t>Source</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r>
              <a:tr h="457200">
                <a:tc>
                  <a:txBody>
                    <a:bodyPr/>
                    <a:lstStyle/>
                    <a:p>
                      <a:pPr indent="0" marL="0">
                        <a:buNone/>
                      </a:pPr>
                      <a:r>
                        <a:rPr lang="en-US" sz="900" dirty="0">
                          <a:solidFill>
                            <a:srgbClr val="2A2118"/>
                          </a:solidFill>
                          <a:latin typeface="Arial" pitchFamily="34" charset="0"/>
                          <a:ea typeface="Arial" pitchFamily="34" charset="-122"/>
                          <a:cs typeface="Arial" pitchFamily="34" charset="-120"/>
                        </a:rPr>
                        <a:t>TAM</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~US $7.5B (2026) → ~$14.7B (2030–31)</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Global restaurant-management software · 17%+ CAGR</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Grand View Research (primary) / Mordor Intelligence</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r>
              <a:tr h="457200">
                <a:tc>
                  <a:txBody>
                    <a:bodyPr/>
                    <a:lstStyle/>
                    <a:p>
                      <a:pPr indent="0" marL="0">
                        <a:buNone/>
                      </a:pPr>
                      <a:r>
                        <a:rPr lang="en-US" sz="900" dirty="0">
                          <a:solidFill>
                            <a:srgbClr val="2A2118"/>
                          </a:solidFill>
                          <a:latin typeface="Arial" pitchFamily="34" charset="0"/>
                          <a:ea typeface="Arial" pitchFamily="34" charset="-122"/>
                          <a:cs typeface="Arial" pitchFamily="34" charset="-120"/>
                        </a:rPr>
                        <a:t>SAM</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~US $3.2B</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APAC restaurant-management software</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Internal sizing on Grand View / Mordor</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r>
              <a:tr h="457200">
                <a:tc>
                  <a:txBody>
                    <a:bodyPr/>
                    <a:lstStyle/>
                    <a:p>
                      <a:pPr indent="0" marL="0">
                        <a:buNone/>
                      </a:pPr>
                      <a:r>
                        <a:rPr lang="en-US" sz="900" dirty="0">
                          <a:solidFill>
                            <a:srgbClr val="2A2118"/>
                          </a:solidFill>
                          <a:latin typeface="Arial" pitchFamily="34" charset="0"/>
                          <a:ea typeface="Arial" pitchFamily="34" charset="-122"/>
                          <a:cs typeface="Arial" pitchFamily="34" charset="-120"/>
                        </a:rPr>
                        <a:t>INDIA SAM</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~US $210M (2026)</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India RMS: $254M (2024) → $848M (2030) · 22.8% CAGR</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Grand View Research</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r>
              <a:tr h="457200">
                <a:tc>
                  <a:txBody>
                    <a:bodyPr/>
                    <a:lstStyle/>
                    <a:p>
                      <a:pPr indent="0" marL="0">
                        <a:buNone/>
                      </a:pPr>
                      <a:r>
                        <a:rPr lang="en-US" sz="900" dirty="0">
                          <a:solidFill>
                            <a:srgbClr val="2A2118"/>
                          </a:solidFill>
                          <a:latin typeface="Arial" pitchFamily="34" charset="0"/>
                          <a:ea typeface="Arial" pitchFamily="34" charset="-122"/>
                          <a:cs typeface="Arial" pitchFamily="34" charset="-120"/>
                        </a:rPr>
                        <a:t>SOM</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US $6.3M ARR</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3,500 restaurants by M18 (base case)</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900" dirty="0">
                          <a:solidFill>
                            <a:srgbClr val="2A2118"/>
                          </a:solidFill>
                          <a:latin typeface="Arial" pitchFamily="34" charset="0"/>
                          <a:ea typeface="Arial" pitchFamily="34" charset="-122"/>
                          <a:cs typeface="Arial" pitchFamily="34" charset="-120"/>
                        </a:rPr>
                        <a:t>OotaOS financial model, base case</a:t>
                      </a:r>
                      <a:endParaRPr lang="en-US" sz="900" dirty="0">
                        <a:latin typeface="Arial" charset="0"/>
                        <a:ea typeface="Arial" charset="0"/>
                        <a:cs typeface="Arial" charset="0"/>
                      </a:endParaRPr>
                    </a:p>
                  </a:txBody>
                  <a:tcPr marL="45720" marR="45720" marT="45720" marB="45720"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r>
            </a:tbl>
          </a:graphicData>
        </a:graphic>
      </p:graphicFrame>
      <p:sp>
        <p:nvSpPr>
          <p:cNvPr id="14" name="Shape 11"/>
          <p:cNvSpPr/>
          <p:nvPr/>
        </p:nvSpPr>
        <p:spPr>
          <a:xfrm>
            <a:off x="5486400" y="4343400"/>
            <a:ext cx="6156655" cy="1600200"/>
          </a:xfrm>
          <a:prstGeom prst="roundRect">
            <a:avLst>
              <a:gd name="adj" fmla="val 4571"/>
            </a:avLst>
          </a:prstGeom>
          <a:solidFill>
            <a:srgbClr val="FBF6F1"/>
          </a:solidFill>
          <a:ln w="6350">
            <a:solidFill>
              <a:srgbClr val="E6DDD5"/>
            </a:solidFill>
            <a:prstDash val="solid"/>
          </a:ln>
        </p:spPr>
      </p:sp>
      <p:sp>
        <p:nvSpPr>
          <p:cNvPr id="15" name="Text 12"/>
          <p:cNvSpPr/>
          <p:nvPr/>
        </p:nvSpPr>
        <p:spPr>
          <a:xfrm>
            <a:off x="5650992" y="4453128"/>
            <a:ext cx="5827471"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CONTEXT · THE UNDERLYING INDUSTRY</a:t>
            </a:r>
            <a:endParaRPr lang="en-US" sz="950" dirty="0"/>
          </a:p>
        </p:txBody>
      </p:sp>
      <p:sp>
        <p:nvSpPr>
          <p:cNvPr id="16" name="Text 13"/>
          <p:cNvSpPr/>
          <p:nvPr/>
        </p:nvSpPr>
        <p:spPr>
          <a:xfrm>
            <a:off x="5577840" y="4782312"/>
            <a:ext cx="5928055" cy="1051560"/>
          </a:xfrm>
          <a:prstGeom prst="rect">
            <a:avLst/>
          </a:prstGeom>
          <a:noFill/>
          <a:ln/>
        </p:spPr>
        <p:txBody>
          <a:bodyPr wrap="square" rtlCol="0" anchor="t"/>
          <a:lstStyle/>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India food-services: ~US $66–80B (FY24; NRAI / Redseer) — organised segment ~$30B growing 13.2%</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Software spend is a small, fast-growing slice of a very large industry; the long tail (street food, micro-eateries) is largely unserved by any software today — OotaOS Lite is priced for it (₹0.15 / order)</a:t>
            </a:r>
            <a:endParaRPr lang="en-US" sz="950" dirty="0"/>
          </a:p>
        </p:txBody>
      </p:sp>
      <p:sp>
        <p:nvSpPr>
          <p:cNvPr id="17" name="Text 14"/>
          <p:cNvSpPr/>
          <p:nvPr/>
        </p:nvSpPr>
        <p:spPr>
          <a:xfrm>
            <a:off x="548640" y="6080760"/>
            <a:ext cx="11094415" cy="274320"/>
          </a:xfrm>
          <a:prstGeom prst="rect">
            <a:avLst/>
          </a:prstGeom>
          <a:noFill/>
          <a:ln/>
        </p:spPr>
        <p:txBody>
          <a:bodyPr wrap="square" rtlCol="0" anchor="ctr"/>
          <a:lstStyle/>
          <a:p>
            <a:pPr indent="0" marL="0">
              <a:buNone/>
            </a:pPr>
            <a:r>
              <a:rPr lang="en-US" sz="850" i="1" dirty="0">
                <a:solidFill>
                  <a:srgbClr val="7A6E66"/>
                </a:solidFill>
                <a:latin typeface="Arial" pitchFamily="34" charset="0"/>
                <a:ea typeface="Arial" pitchFamily="34" charset="-122"/>
                <a:cs typeface="Arial" pitchFamily="34" charset="-120"/>
              </a:rPr>
              <a:t>Scope discipline: software market ≠ food-service market; one source per figure. SOM is the plan, not a measured share.</a:t>
            </a:r>
            <a:endParaRPr lang="en-US" sz="850" dirty="0"/>
          </a:p>
        </p:txBody>
      </p:sp>
      <p:sp>
        <p:nvSpPr>
          <p:cNvPr id="18" name="Text 15"/>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7A6E66"/>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19" name="Text 16"/>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7A6E66"/>
                </a:solidFill>
                <a:latin typeface="Arial" pitchFamily="34" charset="0"/>
                <a:ea typeface="Arial" pitchFamily="34" charset="-122"/>
                <a:cs typeface="Arial" pitchFamily="34" charset="-120"/>
              </a:rPr>
              <a:t>5</a:t>
            </a:r>
            <a:endParaRPr lang="en-US" sz="8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221A12"/>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PRODUCT · BUILT, NOT PROMISED</a:t>
            </a:r>
            <a:endParaRPr lang="en-US" sz="950" dirty="0"/>
          </a:p>
        </p:txBody>
      </p:sp>
      <p:sp>
        <p:nvSpPr>
          <p:cNvPr id="3" name="Text 1"/>
          <p:cNvSpPr/>
          <p:nvPr/>
        </p:nvSpPr>
        <p:spPr>
          <a:xfrm>
            <a:off x="548640" y="640080"/>
            <a:ext cx="11094415" cy="822960"/>
          </a:xfrm>
          <a:prstGeom prst="rect">
            <a:avLst/>
          </a:prstGeom>
          <a:noFill/>
          <a:ln/>
        </p:spPr>
        <p:txBody>
          <a:bodyPr wrap="square" rtlCol="0" anchor="ctr"/>
          <a:lstStyle/>
          <a:p>
            <a:pPr indent="0" marL="0">
              <a:buNone/>
            </a:pPr>
            <a:r>
              <a:rPr lang="en-US" sz="2400" b="1" dirty="0">
                <a:solidFill>
                  <a:srgbClr val="FFFFFF"/>
                </a:solidFill>
                <a:latin typeface="Arial" pitchFamily="34" charset="0"/>
                <a:ea typeface="Arial" pitchFamily="34" charset="-122"/>
                <a:cs typeface="Arial" pitchFamily="34" charset="-120"/>
              </a:rPr>
              <a:t>Thirty modules, ten markets, fourteen engines — and a public demo anyone can open.</a:t>
            </a:r>
            <a:endParaRPr lang="en-US" sz="2400" dirty="0"/>
          </a:p>
        </p:txBody>
      </p:sp>
      <p:pic>
        <p:nvPicPr>
          <p:cNvPr id="4" name="Image 0" descr="jpg/tile_IN_qr_01_menu.jpg">
            <a:hlinkClick r:id="rId2" tooltip=""/>
          </p:cNvPr>
          <p:cNvPicPr>
            <a:picLocks noChangeAspect="1"/>
          </p:cNvPicPr>
          <p:nvPr/>
        </p:nvPicPr>
        <p:blipFill>
          <a:blip r:embed="rId1"/>
          <a:stretch>
            <a:fillRect/>
          </a:stretch>
        </p:blipFill>
        <p:spPr>
          <a:xfrm>
            <a:off x="739369" y="1645920"/>
            <a:ext cx="1353312" cy="1691640"/>
          </a:xfrm>
          <a:prstGeom prst="rect">
            <a:avLst/>
          </a:prstGeom>
        </p:spPr>
      </p:pic>
      <p:sp>
        <p:nvSpPr>
          <p:cNvPr id="5" name="Shape 2"/>
          <p:cNvSpPr/>
          <p:nvPr/>
        </p:nvSpPr>
        <p:spPr>
          <a:xfrm>
            <a:off x="739369" y="1645920"/>
            <a:ext cx="1353312" cy="1691640"/>
          </a:xfrm>
          <a:prstGeom prst="rect">
            <a:avLst/>
          </a:prstGeom>
          <a:ln w="6350">
            <a:solidFill>
              <a:srgbClr val="6A5A4F"/>
            </a:solidFill>
            <a:prstDash val="solid"/>
          </a:ln>
        </p:spPr>
      </p:sp>
      <p:sp>
        <p:nvSpPr>
          <p:cNvPr id="6" name="Text 3"/>
          <p:cNvSpPr/>
          <p:nvPr/>
        </p:nvSpPr>
        <p:spPr>
          <a:xfrm>
            <a:off x="548640" y="336499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Guest QR menu</a:t>
            </a:r>
            <a:endParaRPr lang="en-US" sz="900" dirty="0"/>
          </a:p>
        </p:txBody>
      </p:sp>
      <p:pic>
        <p:nvPicPr>
          <p:cNvPr id="7" name="Image 1" descr="jpg/tile_crop_pos_IN.jpg">
            <a:hlinkClick r:id="rId4" tooltip=""/>
          </p:cNvPr>
          <p:cNvPicPr>
            <a:picLocks noChangeAspect="1"/>
          </p:cNvPicPr>
          <p:nvPr/>
        </p:nvPicPr>
        <p:blipFill>
          <a:blip r:embed="rId3"/>
          <a:stretch>
            <a:fillRect/>
          </a:stretch>
        </p:blipFill>
        <p:spPr>
          <a:xfrm>
            <a:off x="2420569" y="1824917"/>
            <a:ext cx="1734769" cy="1333647"/>
          </a:xfrm>
          <a:prstGeom prst="rect">
            <a:avLst/>
          </a:prstGeom>
        </p:spPr>
      </p:pic>
      <p:sp>
        <p:nvSpPr>
          <p:cNvPr id="8" name="Shape 4"/>
          <p:cNvSpPr/>
          <p:nvPr/>
        </p:nvSpPr>
        <p:spPr>
          <a:xfrm>
            <a:off x="2420569" y="1824917"/>
            <a:ext cx="1734769" cy="1333647"/>
          </a:xfrm>
          <a:prstGeom prst="rect">
            <a:avLst/>
          </a:prstGeom>
          <a:ln w="6350">
            <a:solidFill>
              <a:srgbClr val="6A5A4F"/>
            </a:solidFill>
            <a:prstDash val="solid"/>
          </a:ln>
        </p:spPr>
      </p:sp>
      <p:sp>
        <p:nvSpPr>
          <p:cNvPr id="9" name="Text 5"/>
          <p:cNvSpPr/>
          <p:nvPr/>
        </p:nvSpPr>
        <p:spPr>
          <a:xfrm>
            <a:off x="2420569" y="336499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POS</a:t>
            </a:r>
            <a:endParaRPr lang="en-US" sz="900" dirty="0"/>
          </a:p>
        </p:txBody>
      </p:sp>
      <p:pic>
        <p:nvPicPr>
          <p:cNvPr id="10" name="Image 2" descr="jpg/tile_crop_kds_board_IN.jpg">
            <a:hlinkClick r:id="rId6" tooltip=""/>
          </p:cNvPr>
          <p:cNvPicPr>
            <a:picLocks noChangeAspect="1"/>
          </p:cNvPicPr>
          <p:nvPr/>
        </p:nvPicPr>
        <p:blipFill>
          <a:blip r:embed="rId5"/>
          <a:stretch>
            <a:fillRect/>
          </a:stretch>
        </p:blipFill>
        <p:spPr>
          <a:xfrm>
            <a:off x="4292498" y="1824917"/>
            <a:ext cx="1734769" cy="1333647"/>
          </a:xfrm>
          <a:prstGeom prst="rect">
            <a:avLst/>
          </a:prstGeom>
        </p:spPr>
      </p:pic>
      <p:sp>
        <p:nvSpPr>
          <p:cNvPr id="11" name="Shape 6"/>
          <p:cNvSpPr/>
          <p:nvPr/>
        </p:nvSpPr>
        <p:spPr>
          <a:xfrm>
            <a:off x="4292498" y="1824917"/>
            <a:ext cx="1734769" cy="1333647"/>
          </a:xfrm>
          <a:prstGeom prst="rect">
            <a:avLst/>
          </a:prstGeom>
          <a:ln w="6350">
            <a:solidFill>
              <a:srgbClr val="6A5A4F"/>
            </a:solidFill>
            <a:prstDash val="solid"/>
          </a:ln>
        </p:spPr>
      </p:sp>
      <p:sp>
        <p:nvSpPr>
          <p:cNvPr id="12" name="Text 7"/>
          <p:cNvSpPr/>
          <p:nvPr/>
        </p:nvSpPr>
        <p:spPr>
          <a:xfrm>
            <a:off x="4292498" y="336499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Kitchen display</a:t>
            </a:r>
            <a:endParaRPr lang="en-US" sz="900" dirty="0"/>
          </a:p>
        </p:txBody>
      </p:sp>
      <p:pic>
        <p:nvPicPr>
          <p:cNvPr id="13" name="Image 3" descr="jpg/tile_crop_floor_t4_IN.jpg">
            <a:hlinkClick r:id="rId8" tooltip=""/>
          </p:cNvPr>
          <p:cNvPicPr>
            <a:picLocks noChangeAspect="1"/>
          </p:cNvPicPr>
          <p:nvPr/>
        </p:nvPicPr>
        <p:blipFill>
          <a:blip r:embed="rId7"/>
          <a:stretch>
            <a:fillRect/>
          </a:stretch>
        </p:blipFill>
        <p:spPr>
          <a:xfrm>
            <a:off x="6164428" y="1824450"/>
            <a:ext cx="1734769" cy="1334579"/>
          </a:xfrm>
          <a:prstGeom prst="rect">
            <a:avLst/>
          </a:prstGeom>
        </p:spPr>
      </p:pic>
      <p:sp>
        <p:nvSpPr>
          <p:cNvPr id="14" name="Shape 8"/>
          <p:cNvSpPr/>
          <p:nvPr/>
        </p:nvSpPr>
        <p:spPr>
          <a:xfrm>
            <a:off x="6164428" y="1824450"/>
            <a:ext cx="1734769" cy="1334579"/>
          </a:xfrm>
          <a:prstGeom prst="rect">
            <a:avLst/>
          </a:prstGeom>
          <a:ln w="6350">
            <a:solidFill>
              <a:srgbClr val="6A5A4F"/>
            </a:solidFill>
            <a:prstDash val="solid"/>
          </a:ln>
        </p:spPr>
      </p:sp>
      <p:sp>
        <p:nvSpPr>
          <p:cNvPr id="15" name="Text 9"/>
          <p:cNvSpPr/>
          <p:nvPr/>
        </p:nvSpPr>
        <p:spPr>
          <a:xfrm>
            <a:off x="6164428" y="336499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Floor &amp; visits</a:t>
            </a:r>
            <a:endParaRPr lang="en-US" sz="900" dirty="0"/>
          </a:p>
        </p:txBody>
      </p:sp>
      <p:pic>
        <p:nvPicPr>
          <p:cNvPr id="16" name="Image 4" descr="jpg/tile_crop_waitlist_top_IN.jpg">
            <a:hlinkClick r:id="rId10" tooltip=""/>
          </p:cNvPr>
          <p:cNvPicPr>
            <a:picLocks noChangeAspect="1"/>
          </p:cNvPicPr>
          <p:nvPr/>
        </p:nvPicPr>
        <p:blipFill>
          <a:blip r:embed="rId9"/>
          <a:stretch>
            <a:fillRect/>
          </a:stretch>
        </p:blipFill>
        <p:spPr>
          <a:xfrm>
            <a:off x="8036357" y="1824521"/>
            <a:ext cx="1734769" cy="1334438"/>
          </a:xfrm>
          <a:prstGeom prst="rect">
            <a:avLst/>
          </a:prstGeom>
        </p:spPr>
      </p:pic>
      <p:sp>
        <p:nvSpPr>
          <p:cNvPr id="17" name="Shape 10"/>
          <p:cNvSpPr/>
          <p:nvPr/>
        </p:nvSpPr>
        <p:spPr>
          <a:xfrm>
            <a:off x="8036357" y="1824521"/>
            <a:ext cx="1734769" cy="1334438"/>
          </a:xfrm>
          <a:prstGeom prst="rect">
            <a:avLst/>
          </a:prstGeom>
          <a:ln w="6350">
            <a:solidFill>
              <a:srgbClr val="6A5A4F"/>
            </a:solidFill>
            <a:prstDash val="solid"/>
          </a:ln>
        </p:spPr>
      </p:sp>
      <p:sp>
        <p:nvSpPr>
          <p:cNvPr id="18" name="Text 11"/>
          <p:cNvSpPr/>
          <p:nvPr/>
        </p:nvSpPr>
        <p:spPr>
          <a:xfrm>
            <a:off x="8036357" y="336499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Waitlist + pre-orders</a:t>
            </a:r>
            <a:endParaRPr lang="en-US" sz="900" dirty="0"/>
          </a:p>
        </p:txBody>
      </p:sp>
      <p:pic>
        <p:nvPicPr>
          <p:cNvPr id="19" name="Image 5" descr="jpg/tile_crop_reservations_IN.jpg">
            <a:hlinkClick r:id="rId12" tooltip=""/>
          </p:cNvPr>
          <p:cNvPicPr>
            <a:picLocks noChangeAspect="1"/>
          </p:cNvPicPr>
          <p:nvPr/>
        </p:nvPicPr>
        <p:blipFill>
          <a:blip r:embed="rId11"/>
          <a:stretch>
            <a:fillRect/>
          </a:stretch>
        </p:blipFill>
        <p:spPr>
          <a:xfrm>
            <a:off x="9908286" y="1824102"/>
            <a:ext cx="1734769" cy="1335276"/>
          </a:xfrm>
          <a:prstGeom prst="rect">
            <a:avLst/>
          </a:prstGeom>
        </p:spPr>
      </p:pic>
      <p:sp>
        <p:nvSpPr>
          <p:cNvPr id="20" name="Shape 12"/>
          <p:cNvSpPr/>
          <p:nvPr/>
        </p:nvSpPr>
        <p:spPr>
          <a:xfrm>
            <a:off x="9908286" y="1824102"/>
            <a:ext cx="1734769" cy="1335276"/>
          </a:xfrm>
          <a:prstGeom prst="rect">
            <a:avLst/>
          </a:prstGeom>
          <a:ln w="6350">
            <a:solidFill>
              <a:srgbClr val="6A5A4F"/>
            </a:solidFill>
            <a:prstDash val="solid"/>
          </a:ln>
        </p:spPr>
      </p:sp>
      <p:sp>
        <p:nvSpPr>
          <p:cNvPr id="21" name="Text 13"/>
          <p:cNvSpPr/>
          <p:nvPr/>
        </p:nvSpPr>
        <p:spPr>
          <a:xfrm>
            <a:off x="9908286" y="336499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Reservations</a:t>
            </a:r>
            <a:endParaRPr lang="en-US" sz="900" dirty="0"/>
          </a:p>
        </p:txBody>
      </p:sp>
      <p:pic>
        <p:nvPicPr>
          <p:cNvPr id="22" name="Image 6" descr="jpg/tile_crop_crm_IN.jpg">
            <a:hlinkClick r:id="rId14" tooltip=""/>
          </p:cNvPr>
          <p:cNvPicPr>
            <a:picLocks noChangeAspect="1"/>
          </p:cNvPicPr>
          <p:nvPr/>
        </p:nvPicPr>
        <p:blipFill>
          <a:blip r:embed="rId13"/>
          <a:stretch>
            <a:fillRect/>
          </a:stretch>
        </p:blipFill>
        <p:spPr>
          <a:xfrm>
            <a:off x="548640" y="3972978"/>
            <a:ext cx="1734769" cy="1335204"/>
          </a:xfrm>
          <a:prstGeom prst="rect">
            <a:avLst/>
          </a:prstGeom>
        </p:spPr>
      </p:pic>
      <p:sp>
        <p:nvSpPr>
          <p:cNvPr id="23" name="Shape 14"/>
          <p:cNvSpPr/>
          <p:nvPr/>
        </p:nvSpPr>
        <p:spPr>
          <a:xfrm>
            <a:off x="548640" y="3972978"/>
            <a:ext cx="1734769" cy="1335204"/>
          </a:xfrm>
          <a:prstGeom prst="rect">
            <a:avLst/>
          </a:prstGeom>
          <a:ln w="6350">
            <a:solidFill>
              <a:srgbClr val="6A5A4F"/>
            </a:solidFill>
            <a:prstDash val="solid"/>
          </a:ln>
        </p:spPr>
      </p:sp>
      <p:sp>
        <p:nvSpPr>
          <p:cNvPr id="24" name="Text 15"/>
          <p:cNvSpPr/>
          <p:nvPr/>
        </p:nvSpPr>
        <p:spPr>
          <a:xfrm>
            <a:off x="548640" y="551383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CRM</a:t>
            </a:r>
            <a:endParaRPr lang="en-US" sz="900" dirty="0"/>
          </a:p>
        </p:txBody>
      </p:sp>
      <p:pic>
        <p:nvPicPr>
          <p:cNvPr id="25" name="Image 7" descr="jpg/tile_crop_loyalty_IN.jpg">
            <a:hlinkClick r:id="rId16" tooltip=""/>
          </p:cNvPr>
          <p:cNvPicPr>
            <a:picLocks noChangeAspect="1"/>
          </p:cNvPicPr>
          <p:nvPr/>
        </p:nvPicPr>
        <p:blipFill>
          <a:blip r:embed="rId15"/>
          <a:stretch>
            <a:fillRect/>
          </a:stretch>
        </p:blipFill>
        <p:spPr>
          <a:xfrm>
            <a:off x="2420569" y="3973757"/>
            <a:ext cx="1734769" cy="1333647"/>
          </a:xfrm>
          <a:prstGeom prst="rect">
            <a:avLst/>
          </a:prstGeom>
        </p:spPr>
      </p:pic>
      <p:sp>
        <p:nvSpPr>
          <p:cNvPr id="26" name="Shape 16"/>
          <p:cNvSpPr/>
          <p:nvPr/>
        </p:nvSpPr>
        <p:spPr>
          <a:xfrm>
            <a:off x="2420569" y="3973757"/>
            <a:ext cx="1734769" cy="1333647"/>
          </a:xfrm>
          <a:prstGeom prst="rect">
            <a:avLst/>
          </a:prstGeom>
          <a:ln w="6350">
            <a:solidFill>
              <a:srgbClr val="6A5A4F"/>
            </a:solidFill>
            <a:prstDash val="solid"/>
          </a:ln>
        </p:spPr>
      </p:sp>
      <p:sp>
        <p:nvSpPr>
          <p:cNvPr id="27" name="Text 17"/>
          <p:cNvSpPr/>
          <p:nvPr/>
        </p:nvSpPr>
        <p:spPr>
          <a:xfrm>
            <a:off x="2420569" y="551383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Loyalty</a:t>
            </a:r>
            <a:endParaRPr lang="en-US" sz="900" dirty="0"/>
          </a:p>
        </p:txBody>
      </p:sp>
      <p:pic>
        <p:nvPicPr>
          <p:cNvPr id="28" name="Image 8" descr="jpg/tile_crop_reports_IN.jpg">
            <a:hlinkClick r:id="rId18" tooltip=""/>
          </p:cNvPr>
          <p:cNvPicPr>
            <a:picLocks noChangeAspect="1"/>
          </p:cNvPicPr>
          <p:nvPr/>
        </p:nvPicPr>
        <p:blipFill>
          <a:blip r:embed="rId17"/>
          <a:stretch>
            <a:fillRect/>
          </a:stretch>
        </p:blipFill>
        <p:spPr>
          <a:xfrm>
            <a:off x="4292498" y="3973757"/>
            <a:ext cx="1734769" cy="1333647"/>
          </a:xfrm>
          <a:prstGeom prst="rect">
            <a:avLst/>
          </a:prstGeom>
        </p:spPr>
      </p:pic>
      <p:sp>
        <p:nvSpPr>
          <p:cNvPr id="29" name="Shape 18"/>
          <p:cNvSpPr/>
          <p:nvPr/>
        </p:nvSpPr>
        <p:spPr>
          <a:xfrm>
            <a:off x="4292498" y="3973757"/>
            <a:ext cx="1734769" cy="1333647"/>
          </a:xfrm>
          <a:prstGeom prst="rect">
            <a:avLst/>
          </a:prstGeom>
          <a:ln w="6350">
            <a:solidFill>
              <a:srgbClr val="6A5A4F"/>
            </a:solidFill>
            <a:prstDash val="solid"/>
          </a:ln>
        </p:spPr>
      </p:sp>
      <p:sp>
        <p:nvSpPr>
          <p:cNvPr id="30" name="Text 19"/>
          <p:cNvSpPr/>
          <p:nvPr/>
        </p:nvSpPr>
        <p:spPr>
          <a:xfrm>
            <a:off x="4292498" y="551383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Reports (19 types)</a:t>
            </a:r>
            <a:endParaRPr lang="en-US" sz="900" dirty="0"/>
          </a:p>
        </p:txBody>
      </p:sp>
      <p:pic>
        <p:nvPicPr>
          <p:cNvPr id="31" name="Image 9" descr="jpg/tile_crop_intel_cards_IN.jpg">
            <a:hlinkClick r:id="rId20" tooltip=""/>
          </p:cNvPr>
          <p:cNvPicPr>
            <a:picLocks noChangeAspect="1"/>
          </p:cNvPicPr>
          <p:nvPr/>
        </p:nvPicPr>
        <p:blipFill>
          <a:blip r:embed="rId19"/>
          <a:stretch>
            <a:fillRect/>
          </a:stretch>
        </p:blipFill>
        <p:spPr>
          <a:xfrm>
            <a:off x="6164428" y="3973757"/>
            <a:ext cx="1734769" cy="1333647"/>
          </a:xfrm>
          <a:prstGeom prst="rect">
            <a:avLst/>
          </a:prstGeom>
        </p:spPr>
      </p:pic>
      <p:sp>
        <p:nvSpPr>
          <p:cNvPr id="32" name="Shape 20"/>
          <p:cNvSpPr/>
          <p:nvPr/>
        </p:nvSpPr>
        <p:spPr>
          <a:xfrm>
            <a:off x="6164428" y="3973757"/>
            <a:ext cx="1734769" cy="1333647"/>
          </a:xfrm>
          <a:prstGeom prst="rect">
            <a:avLst/>
          </a:prstGeom>
          <a:ln w="6350">
            <a:solidFill>
              <a:srgbClr val="6A5A4F"/>
            </a:solidFill>
            <a:prstDash val="solid"/>
          </a:ln>
        </p:spPr>
      </p:sp>
      <p:sp>
        <p:nvSpPr>
          <p:cNvPr id="33" name="Text 21"/>
          <p:cNvSpPr/>
          <p:nvPr/>
        </p:nvSpPr>
        <p:spPr>
          <a:xfrm>
            <a:off x="6164428" y="551383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Intelligence (14 engines)</a:t>
            </a:r>
            <a:endParaRPr lang="en-US" sz="900" dirty="0"/>
          </a:p>
        </p:txBody>
      </p:sp>
      <p:pic>
        <p:nvPicPr>
          <p:cNvPr id="34" name="Image 10" descr="jpg/tile_crop_aisi_zone_IN.jpg">
            <a:hlinkClick r:id="rId22" tooltip=""/>
          </p:cNvPr>
          <p:cNvPicPr>
            <a:picLocks noChangeAspect="1"/>
          </p:cNvPicPr>
          <p:nvPr/>
        </p:nvPicPr>
        <p:blipFill>
          <a:blip r:embed="rId21"/>
          <a:stretch>
            <a:fillRect/>
          </a:stretch>
        </p:blipFill>
        <p:spPr>
          <a:xfrm>
            <a:off x="8226960" y="3794760"/>
            <a:ext cx="1353563" cy="1691640"/>
          </a:xfrm>
          <a:prstGeom prst="rect">
            <a:avLst/>
          </a:prstGeom>
        </p:spPr>
      </p:pic>
      <p:sp>
        <p:nvSpPr>
          <p:cNvPr id="35" name="Shape 22"/>
          <p:cNvSpPr/>
          <p:nvPr/>
        </p:nvSpPr>
        <p:spPr>
          <a:xfrm>
            <a:off x="8226960" y="3794760"/>
            <a:ext cx="1353563" cy="1691640"/>
          </a:xfrm>
          <a:prstGeom prst="rect">
            <a:avLst/>
          </a:prstGeom>
          <a:ln w="6350">
            <a:solidFill>
              <a:srgbClr val="6A5A4F"/>
            </a:solidFill>
            <a:prstDash val="solid"/>
          </a:ln>
        </p:spPr>
      </p:sp>
      <p:sp>
        <p:nvSpPr>
          <p:cNvPr id="36" name="Text 23"/>
          <p:cNvSpPr/>
          <p:nvPr/>
        </p:nvSpPr>
        <p:spPr>
          <a:xfrm>
            <a:off x="8036357" y="551383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AISI support</a:t>
            </a:r>
            <a:endParaRPr lang="en-US" sz="900" dirty="0"/>
          </a:p>
        </p:txBody>
      </p:sp>
      <p:pic>
        <p:nvPicPr>
          <p:cNvPr id="37" name="Image 11" descr="jpg/tile_AE_qr_02_menu_lang2.jpg">
            <a:hlinkClick r:id="rId24" tooltip=""/>
          </p:cNvPr>
          <p:cNvPicPr>
            <a:picLocks noChangeAspect="1"/>
          </p:cNvPicPr>
          <p:nvPr/>
        </p:nvPicPr>
        <p:blipFill>
          <a:blip r:embed="rId23"/>
          <a:stretch>
            <a:fillRect/>
          </a:stretch>
        </p:blipFill>
        <p:spPr>
          <a:xfrm>
            <a:off x="10099015" y="3794760"/>
            <a:ext cx="1353312" cy="1691640"/>
          </a:xfrm>
          <a:prstGeom prst="rect">
            <a:avLst/>
          </a:prstGeom>
        </p:spPr>
      </p:pic>
      <p:sp>
        <p:nvSpPr>
          <p:cNvPr id="38" name="Shape 24"/>
          <p:cNvSpPr/>
          <p:nvPr/>
        </p:nvSpPr>
        <p:spPr>
          <a:xfrm>
            <a:off x="10099015" y="3794760"/>
            <a:ext cx="1353312" cy="1691640"/>
          </a:xfrm>
          <a:prstGeom prst="rect">
            <a:avLst/>
          </a:prstGeom>
          <a:ln w="6350">
            <a:solidFill>
              <a:srgbClr val="6A5A4F"/>
            </a:solidFill>
            <a:prstDash val="solid"/>
          </a:ln>
        </p:spPr>
      </p:sp>
      <p:sp>
        <p:nvSpPr>
          <p:cNvPr id="39" name="Text 25"/>
          <p:cNvSpPr/>
          <p:nvPr/>
        </p:nvSpPr>
        <p:spPr>
          <a:xfrm>
            <a:off x="9908286" y="5513832"/>
            <a:ext cx="1734769" cy="274320"/>
          </a:xfrm>
          <a:prstGeom prst="rect">
            <a:avLst/>
          </a:prstGeom>
          <a:noFill/>
          <a:ln/>
        </p:spPr>
        <p:txBody>
          <a:bodyPr wrap="square" rtlCol="0" anchor="ctr"/>
          <a:lstStyle/>
          <a:p>
            <a:pPr algn="ctr" indent="0" marL="0">
              <a:buNone/>
            </a:pPr>
            <a:r>
              <a:rPr lang="en-US" sz="900" dirty="0">
                <a:solidFill>
                  <a:srgbClr val="C9BFB5"/>
                </a:solidFill>
                <a:latin typeface="Arial" pitchFamily="34" charset="0"/>
                <a:ea typeface="Arial" pitchFamily="34" charset="-122"/>
                <a:cs typeface="Arial" pitchFamily="34" charset="-120"/>
              </a:rPr>
              <a:t>10 markets · 21 languages</a:t>
            </a:r>
            <a:endParaRPr lang="en-US" sz="900" dirty="0"/>
          </a:p>
        </p:txBody>
      </p:sp>
      <p:sp>
        <p:nvSpPr>
          <p:cNvPr id="40" name="Text 26"/>
          <p:cNvSpPr/>
          <p:nvPr/>
        </p:nvSpPr>
        <p:spPr>
          <a:xfrm>
            <a:off x="548640" y="5943600"/>
            <a:ext cx="11094415" cy="502920"/>
          </a:xfrm>
          <a:prstGeom prst="rect">
            <a:avLst/>
          </a:prstGeom>
          <a:noFill/>
          <a:ln/>
        </p:spPr>
        <p:txBody>
          <a:bodyPr wrap="square" rtlCol="0" anchor="t"/>
          <a:lstStyle/>
          <a:p>
            <a:pPr indent="0" marL="0">
              <a:buNone/>
            </a:pPr>
            <a:r>
              <a:rPr lang="en-US" sz="950" dirty="0">
                <a:solidFill>
                  <a:srgbClr val="C9BFB5"/>
                </a:solidFill>
                <a:latin typeface="Arial" pitchFamily="34" charset="0"/>
                <a:ea typeface="Arial" pitchFamily="34" charset="-122"/>
                <a:cs typeface="Arial" pitchFamily="34" charset="-120"/>
              </a:rPr>
              <a:t>Also live: POS terminals (Stripe Terminal, Razorpay POS, Pine Labs, Square, Tyro, Zeller, SumUp by market) · delivery aggregators (Zomato, Swiggy, Uber Eats, DoorDash, Menulog, Deliverect) · AI menu scan · POS migration assistant · tax invoices · campaigns · timeclock · 9 staff roles · master-admin control plane · OotaOS Lite (India, UPI matched from bank SMS).</a:t>
            </a:r>
            <a:endParaRPr lang="en-US" sz="950" dirty="0"/>
          </a:p>
        </p:txBody>
      </p:sp>
      <p:sp>
        <p:nvSpPr>
          <p:cNvPr id="41" name="Text 27"/>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A79C93"/>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42" name="Text 28"/>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A79C93"/>
                </a:solidFill>
                <a:latin typeface="Arial" pitchFamily="34" charset="0"/>
                <a:ea typeface="Arial" pitchFamily="34" charset="-122"/>
                <a:cs typeface="Arial" pitchFamily="34" charset="-120"/>
              </a:rPr>
              <a:t>6</a:t>
            </a:r>
            <a:endParaRPr lang="en-US" sz="8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BUSINESS MODEL</a:t>
            </a:r>
            <a:endParaRPr lang="en-US" sz="950" dirty="0"/>
          </a:p>
        </p:txBody>
      </p:sp>
      <p:sp>
        <p:nvSpPr>
          <p:cNvPr id="3" name="Text 1"/>
          <p:cNvSpPr/>
          <p:nvPr/>
        </p:nvSpPr>
        <p:spPr>
          <a:xfrm>
            <a:off x="548640" y="621792"/>
            <a:ext cx="11094415" cy="960120"/>
          </a:xfrm>
          <a:prstGeom prst="rect">
            <a:avLst/>
          </a:prstGeom>
          <a:noFill/>
          <a:ln/>
        </p:spPr>
        <p:txBody>
          <a:bodyPr wrap="square" rtlCol="0" anchor="t"/>
          <a:lstStyle/>
          <a:p>
            <a:pPr indent="0" marL="0">
              <a:buNone/>
            </a:pPr>
            <a:r>
              <a:rPr lang="en-US" sz="2400" b="1" dirty="0">
                <a:solidFill>
                  <a:srgbClr val="2A2118"/>
                </a:solidFill>
                <a:latin typeface="Arial" pitchFamily="34" charset="0"/>
                <a:ea typeface="Arial" pitchFamily="34" charset="-122"/>
                <a:cs typeface="Arial" pitchFamily="34" charset="-120"/>
              </a:rPr>
              <a:t>Usage-priced at the bottom of the market, subscription at the top — one platform, ten currencies.</a:t>
            </a:r>
            <a:endParaRPr lang="en-US" sz="2400" dirty="0"/>
          </a:p>
        </p:txBody>
      </p:sp>
      <p:sp>
        <p:nvSpPr>
          <p:cNvPr id="4" name="Shape 2"/>
          <p:cNvSpPr/>
          <p:nvPr/>
        </p:nvSpPr>
        <p:spPr>
          <a:xfrm>
            <a:off x="548640" y="1783080"/>
            <a:ext cx="2636444" cy="2103120"/>
          </a:xfrm>
          <a:prstGeom prst="roundRect">
            <a:avLst>
              <a:gd name="adj" fmla="val 3478"/>
            </a:avLst>
          </a:prstGeom>
          <a:solidFill>
            <a:srgbClr val="FBF6F1"/>
          </a:solidFill>
          <a:ln w="9525">
            <a:solidFill>
              <a:srgbClr val="E6DDD5"/>
            </a:solidFill>
            <a:prstDash val="solid"/>
          </a:ln>
        </p:spPr>
      </p:sp>
      <p:sp>
        <p:nvSpPr>
          <p:cNvPr id="5" name="Text 3"/>
          <p:cNvSpPr/>
          <p:nvPr/>
        </p:nvSpPr>
        <p:spPr>
          <a:xfrm>
            <a:off x="713232" y="1874520"/>
            <a:ext cx="230726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LITE (India)</a:t>
            </a:r>
            <a:endParaRPr lang="en-US" sz="950" dirty="0"/>
          </a:p>
        </p:txBody>
      </p:sp>
      <p:sp>
        <p:nvSpPr>
          <p:cNvPr id="6" name="Text 4"/>
          <p:cNvSpPr/>
          <p:nvPr/>
        </p:nvSpPr>
        <p:spPr>
          <a:xfrm>
            <a:off x="713232" y="2176272"/>
            <a:ext cx="2307260" cy="457200"/>
          </a:xfrm>
          <a:prstGeom prst="rect">
            <a:avLst/>
          </a:prstGeom>
          <a:noFill/>
          <a:ln/>
        </p:spPr>
        <p:txBody>
          <a:bodyPr wrap="square" rtlCol="0" anchor="ctr"/>
          <a:lstStyle/>
          <a:p>
            <a:pPr indent="0" marL="0">
              <a:buNone/>
            </a:pPr>
            <a:r>
              <a:rPr lang="en-US" sz="1500" b="1" dirty="0">
                <a:solidFill>
                  <a:srgbClr val="2A2118"/>
                </a:solidFill>
                <a:latin typeface="Arial" pitchFamily="34" charset="0"/>
                <a:ea typeface="Arial" pitchFamily="34" charset="-122"/>
                <a:cs typeface="Arial" pitchFamily="34" charset="-120"/>
              </a:rPr>
              <a:t>₹0.15 / order</a:t>
            </a:r>
            <a:endParaRPr lang="en-US" sz="1500" dirty="0"/>
          </a:p>
        </p:txBody>
      </p:sp>
      <p:sp>
        <p:nvSpPr>
          <p:cNvPr id="7" name="Text 5"/>
          <p:cNvSpPr/>
          <p:nvPr/>
        </p:nvSpPr>
        <p:spPr>
          <a:xfrm>
            <a:off x="713232" y="2651760"/>
            <a:ext cx="2307260" cy="1188720"/>
          </a:xfrm>
          <a:prstGeom prst="rect">
            <a:avLst/>
          </a:prstGeom>
          <a:noFill/>
          <a:ln/>
        </p:spPr>
        <p:txBody>
          <a:bodyPr wrap="square" rtlCol="0" anchor="t"/>
          <a:lstStyle/>
          <a:p>
            <a:pPr indent="0" marL="0">
              <a:buNone/>
            </a:pPr>
            <a:r>
              <a:rPr lang="en-US" sz="950" dirty="0">
                <a:solidFill>
                  <a:srgbClr val="2A2118"/>
                </a:solidFill>
                <a:latin typeface="Arial" pitchFamily="34" charset="0"/>
                <a:ea typeface="Arial" pitchFamily="34" charset="-122"/>
                <a:cs typeface="Arial" pitchFamily="34" charset="-120"/>
              </a:rPr>
              <a:t>Street food &amp; micro-eateries · no monthly fee · UPI matched from bank SMS · Android app</a:t>
            </a:r>
            <a:endParaRPr lang="en-US" sz="950" dirty="0"/>
          </a:p>
        </p:txBody>
      </p:sp>
      <p:sp>
        <p:nvSpPr>
          <p:cNvPr id="8" name="Shape 6"/>
          <p:cNvSpPr/>
          <p:nvPr/>
        </p:nvSpPr>
        <p:spPr>
          <a:xfrm>
            <a:off x="3367964" y="1783080"/>
            <a:ext cx="2636444" cy="2103120"/>
          </a:xfrm>
          <a:prstGeom prst="roundRect">
            <a:avLst>
              <a:gd name="adj" fmla="val 3478"/>
            </a:avLst>
          </a:prstGeom>
          <a:solidFill>
            <a:srgbClr val="FBF6F1"/>
          </a:solidFill>
          <a:ln w="9525">
            <a:solidFill>
              <a:srgbClr val="E6DDD5"/>
            </a:solidFill>
            <a:prstDash val="solid"/>
          </a:ln>
        </p:spPr>
      </p:sp>
      <p:sp>
        <p:nvSpPr>
          <p:cNvPr id="9" name="Text 7"/>
          <p:cNvSpPr/>
          <p:nvPr/>
        </p:nvSpPr>
        <p:spPr>
          <a:xfrm>
            <a:off x="3532556" y="1874520"/>
            <a:ext cx="230726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STARTER</a:t>
            </a:r>
            <a:endParaRPr lang="en-US" sz="950" dirty="0"/>
          </a:p>
        </p:txBody>
      </p:sp>
      <p:sp>
        <p:nvSpPr>
          <p:cNvPr id="10" name="Text 8"/>
          <p:cNvSpPr/>
          <p:nvPr/>
        </p:nvSpPr>
        <p:spPr>
          <a:xfrm>
            <a:off x="3532556" y="2176272"/>
            <a:ext cx="2307260" cy="457200"/>
          </a:xfrm>
          <a:prstGeom prst="rect">
            <a:avLst/>
          </a:prstGeom>
          <a:noFill/>
          <a:ln/>
        </p:spPr>
        <p:txBody>
          <a:bodyPr wrap="square" rtlCol="0" anchor="ctr"/>
          <a:lstStyle/>
          <a:p>
            <a:pPr indent="0" marL="0">
              <a:buNone/>
            </a:pPr>
            <a:r>
              <a:rPr lang="en-US" sz="1500" b="1" dirty="0">
                <a:solidFill>
                  <a:srgbClr val="2A2118"/>
                </a:solidFill>
                <a:latin typeface="Arial" pitchFamily="34" charset="0"/>
                <a:ea typeface="Arial" pitchFamily="34" charset="-122"/>
                <a:cs typeface="Arial" pitchFamily="34" charset="-120"/>
              </a:rPr>
              <a:t>₹2 / order, capped ₹499 / mo</a:t>
            </a:r>
            <a:endParaRPr lang="en-US" sz="1500" dirty="0"/>
          </a:p>
        </p:txBody>
      </p:sp>
      <p:sp>
        <p:nvSpPr>
          <p:cNvPr id="11" name="Text 9"/>
          <p:cNvSpPr/>
          <p:nvPr/>
        </p:nvSpPr>
        <p:spPr>
          <a:xfrm>
            <a:off x="3532556" y="2651760"/>
            <a:ext cx="2307260" cy="1188720"/>
          </a:xfrm>
          <a:prstGeom prst="rect">
            <a:avLst/>
          </a:prstGeom>
          <a:noFill/>
          <a:ln/>
        </p:spPr>
        <p:txBody>
          <a:bodyPr wrap="square" rtlCol="0" anchor="t"/>
          <a:lstStyle/>
          <a:p>
            <a:pPr indent="0" marL="0">
              <a:buNone/>
            </a:pPr>
            <a:r>
              <a:rPr lang="en-US" sz="950" dirty="0">
                <a:solidFill>
                  <a:srgbClr val="2A2118"/>
                </a:solidFill>
                <a:latin typeface="Arial" pitchFamily="34" charset="0"/>
                <a:ea typeface="Arial" pitchFamily="34" charset="-122"/>
                <a:cs typeface="Arial" pitchFamily="34" charset="-120"/>
              </a:rPr>
              <a:t>Growing restaurants · order lifecycle, KDS, tax invoices, reports · US $0.19 / order capped $29</a:t>
            </a:r>
            <a:endParaRPr lang="en-US" sz="950" dirty="0"/>
          </a:p>
        </p:txBody>
      </p:sp>
      <p:sp>
        <p:nvSpPr>
          <p:cNvPr id="12" name="Shape 10"/>
          <p:cNvSpPr/>
          <p:nvPr/>
        </p:nvSpPr>
        <p:spPr>
          <a:xfrm>
            <a:off x="6187288" y="1783080"/>
            <a:ext cx="2636444" cy="2103120"/>
          </a:xfrm>
          <a:prstGeom prst="roundRect">
            <a:avLst>
              <a:gd name="adj" fmla="val 3478"/>
            </a:avLst>
          </a:prstGeom>
          <a:solidFill>
            <a:srgbClr val="221A12"/>
          </a:solidFill>
          <a:ln w="9525">
            <a:solidFill>
              <a:srgbClr val="E6DDD5"/>
            </a:solidFill>
            <a:prstDash val="solid"/>
          </a:ln>
          <a:effectLst>
            <a:outerShdw sx="100000" sy="100000" kx="0" ky="0" algn="bl" rotWithShape="0" blurRad="101600" dist="25400" dir="5400000">
              <a:srgbClr val="000000">
                <a:alpha val="12000"/>
              </a:srgbClr>
            </a:outerShdw>
          </a:effectLst>
        </p:spPr>
      </p:sp>
      <p:sp>
        <p:nvSpPr>
          <p:cNvPr id="13" name="Text 11"/>
          <p:cNvSpPr/>
          <p:nvPr/>
        </p:nvSpPr>
        <p:spPr>
          <a:xfrm>
            <a:off x="6351880" y="1874520"/>
            <a:ext cx="230726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GROWTH</a:t>
            </a:r>
            <a:endParaRPr lang="en-US" sz="950" dirty="0"/>
          </a:p>
        </p:txBody>
      </p:sp>
      <p:sp>
        <p:nvSpPr>
          <p:cNvPr id="14" name="Text 12"/>
          <p:cNvSpPr/>
          <p:nvPr/>
        </p:nvSpPr>
        <p:spPr>
          <a:xfrm>
            <a:off x="6351880" y="2176272"/>
            <a:ext cx="2307260" cy="457200"/>
          </a:xfrm>
          <a:prstGeom prst="rect">
            <a:avLst/>
          </a:prstGeom>
          <a:noFill/>
          <a:ln/>
        </p:spPr>
        <p:txBody>
          <a:bodyPr wrap="square" rtlCol="0" anchor="ctr"/>
          <a:lstStyle/>
          <a:p>
            <a:pPr indent="0" marL="0">
              <a:buNone/>
            </a:pPr>
            <a:r>
              <a:rPr lang="en-US" sz="1500" b="1" dirty="0">
                <a:solidFill>
                  <a:srgbClr val="FFFFFF"/>
                </a:solidFill>
                <a:latin typeface="Arial" pitchFamily="34" charset="0"/>
                <a:ea typeface="Arial" pitchFamily="34" charset="-122"/>
                <a:cs typeface="Arial" pitchFamily="34" charset="-120"/>
              </a:rPr>
              <a:t>₹2,499 / mo</a:t>
            </a:r>
            <a:endParaRPr lang="en-US" sz="1500" dirty="0"/>
          </a:p>
        </p:txBody>
      </p:sp>
      <p:sp>
        <p:nvSpPr>
          <p:cNvPr id="15" name="Text 13"/>
          <p:cNvSpPr/>
          <p:nvPr/>
        </p:nvSpPr>
        <p:spPr>
          <a:xfrm>
            <a:off x="6351880" y="2651760"/>
            <a:ext cx="2307260" cy="1188720"/>
          </a:xfrm>
          <a:prstGeom prst="rect">
            <a:avLst/>
          </a:prstGeom>
          <a:noFill/>
          <a:ln/>
        </p:spPr>
        <p:txBody>
          <a:bodyPr wrap="square" rtlCol="0" anchor="t"/>
          <a:lstStyle/>
          <a:p>
            <a:pPr indent="0" marL="0">
              <a:buNone/>
            </a:pPr>
            <a:r>
              <a:rPr lang="en-US" sz="950" dirty="0">
                <a:solidFill>
                  <a:srgbClr val="C9BFB5"/>
                </a:solidFill>
                <a:latin typeface="Arial" pitchFamily="34" charset="0"/>
                <a:ea typeface="Arial" pitchFamily="34" charset="-122"/>
                <a:cs typeface="Arial" pitchFamily="34" charset="-120"/>
              </a:rPr>
              <a:t>Full-floor restaurants · CRM, loyalty, campaigns, waitlist, finance, intelligence, delivery · US $79 · AU A$99 · UK £69</a:t>
            </a:r>
            <a:endParaRPr lang="en-US" sz="950" dirty="0"/>
          </a:p>
        </p:txBody>
      </p:sp>
      <p:sp>
        <p:nvSpPr>
          <p:cNvPr id="16" name="Shape 14"/>
          <p:cNvSpPr/>
          <p:nvPr/>
        </p:nvSpPr>
        <p:spPr>
          <a:xfrm>
            <a:off x="9006611" y="1783080"/>
            <a:ext cx="2636444" cy="2103120"/>
          </a:xfrm>
          <a:prstGeom prst="roundRect">
            <a:avLst>
              <a:gd name="adj" fmla="val 3478"/>
            </a:avLst>
          </a:prstGeom>
          <a:solidFill>
            <a:srgbClr val="FBF6F1"/>
          </a:solidFill>
          <a:ln w="9525">
            <a:solidFill>
              <a:srgbClr val="E6DDD5"/>
            </a:solidFill>
            <a:prstDash val="solid"/>
          </a:ln>
        </p:spPr>
      </p:sp>
      <p:sp>
        <p:nvSpPr>
          <p:cNvPr id="17" name="Text 15"/>
          <p:cNvSpPr/>
          <p:nvPr/>
        </p:nvSpPr>
        <p:spPr>
          <a:xfrm>
            <a:off x="9171203" y="1874520"/>
            <a:ext cx="230726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PRO</a:t>
            </a:r>
            <a:endParaRPr lang="en-US" sz="950" dirty="0"/>
          </a:p>
        </p:txBody>
      </p:sp>
      <p:sp>
        <p:nvSpPr>
          <p:cNvPr id="18" name="Text 16"/>
          <p:cNvSpPr/>
          <p:nvPr/>
        </p:nvSpPr>
        <p:spPr>
          <a:xfrm>
            <a:off x="9171203" y="2176272"/>
            <a:ext cx="2307260" cy="457200"/>
          </a:xfrm>
          <a:prstGeom prst="rect">
            <a:avLst/>
          </a:prstGeom>
          <a:noFill/>
          <a:ln/>
        </p:spPr>
        <p:txBody>
          <a:bodyPr wrap="square" rtlCol="0" anchor="ctr"/>
          <a:lstStyle/>
          <a:p>
            <a:pPr indent="0" marL="0">
              <a:buNone/>
            </a:pPr>
            <a:r>
              <a:rPr lang="en-US" sz="1500" b="1" dirty="0">
                <a:solidFill>
                  <a:srgbClr val="2A2118"/>
                </a:solidFill>
                <a:latin typeface="Arial" pitchFamily="34" charset="0"/>
                <a:ea typeface="Arial" pitchFamily="34" charset="-122"/>
                <a:cs typeface="Arial" pitchFamily="34" charset="-120"/>
              </a:rPr>
              <a:t>₹4,999 / mo</a:t>
            </a:r>
            <a:endParaRPr lang="en-US" sz="1500" dirty="0"/>
          </a:p>
        </p:txBody>
      </p:sp>
      <p:sp>
        <p:nvSpPr>
          <p:cNvPr id="19" name="Text 17"/>
          <p:cNvSpPr/>
          <p:nvPr/>
        </p:nvSpPr>
        <p:spPr>
          <a:xfrm>
            <a:off x="9171203" y="2651760"/>
            <a:ext cx="2307260" cy="1188720"/>
          </a:xfrm>
          <a:prstGeom prst="rect">
            <a:avLst/>
          </a:prstGeom>
          <a:noFill/>
          <a:ln/>
        </p:spPr>
        <p:txBody>
          <a:bodyPr wrap="square" rtlCol="0" anchor="t"/>
          <a:lstStyle/>
          <a:p>
            <a:pPr indent="0" marL="0">
              <a:buNone/>
            </a:pPr>
            <a:r>
              <a:rPr lang="en-US" sz="950" dirty="0">
                <a:solidFill>
                  <a:srgbClr val="2A2118"/>
                </a:solidFill>
                <a:latin typeface="Arial" pitchFamily="34" charset="0"/>
                <a:ea typeface="Arial" pitchFamily="34" charset="-122"/>
                <a:cs typeface="Arial" pitchFamily="34" charset="-120"/>
              </a:rPr>
              <a:t>Chains &amp; franchises · multi-branch, tax filing · US $129 · AU A$169 · UK £109</a:t>
            </a:r>
            <a:endParaRPr lang="en-US" sz="950" dirty="0"/>
          </a:p>
        </p:txBody>
      </p:sp>
      <p:sp>
        <p:nvSpPr>
          <p:cNvPr id="20" name="Shape 18"/>
          <p:cNvSpPr/>
          <p:nvPr/>
        </p:nvSpPr>
        <p:spPr>
          <a:xfrm>
            <a:off x="548640" y="4114800"/>
            <a:ext cx="5486400" cy="1920240"/>
          </a:xfrm>
          <a:prstGeom prst="roundRect">
            <a:avLst>
              <a:gd name="adj" fmla="val 3810"/>
            </a:avLst>
          </a:prstGeom>
          <a:solidFill>
            <a:srgbClr val="FBF6F1"/>
          </a:solidFill>
          <a:ln w="6350">
            <a:solidFill>
              <a:srgbClr val="E6DDD5"/>
            </a:solidFill>
            <a:prstDash val="solid"/>
          </a:ln>
        </p:spPr>
      </p:sp>
      <p:sp>
        <p:nvSpPr>
          <p:cNvPr id="21" name="Text 19"/>
          <p:cNvSpPr/>
          <p:nvPr/>
        </p:nvSpPr>
        <p:spPr>
          <a:xfrm>
            <a:off x="713232" y="4224528"/>
            <a:ext cx="5157216"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REVENUE LAYERS ON TOP OF PLANS</a:t>
            </a:r>
            <a:endParaRPr lang="en-US" sz="950" dirty="0"/>
          </a:p>
        </p:txBody>
      </p:sp>
      <p:sp>
        <p:nvSpPr>
          <p:cNvPr id="22" name="Text 20"/>
          <p:cNvSpPr/>
          <p:nvPr/>
        </p:nvSpPr>
        <p:spPr>
          <a:xfrm>
            <a:off x="640080" y="4553712"/>
            <a:ext cx="5257800" cy="1371600"/>
          </a:xfrm>
          <a:prstGeom prst="rect">
            <a:avLst/>
          </a:prstGeom>
          <a:noFill/>
          <a:ln/>
        </p:spPr>
        <p:txBody>
          <a:bodyPr wrap="square" rtlCol="0" anchor="t"/>
          <a:lstStyle/>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Managed payments: 4.89% (India) · 5.89% + $0.30 per transaction (international)</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Campaign credit packs for email/WhatsApp sends; loyalty settlement rails across restaurants</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Delivery-platform connections and menu export on Growth+</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Annual billing at ~21% discount; trial runs on the plan chosen, falls back to Starter per-order pricing</a:t>
            </a:r>
            <a:endParaRPr lang="en-US" sz="950" dirty="0"/>
          </a:p>
        </p:txBody>
      </p:sp>
      <p:sp>
        <p:nvSpPr>
          <p:cNvPr id="23" name="Shape 21"/>
          <p:cNvSpPr/>
          <p:nvPr/>
        </p:nvSpPr>
        <p:spPr>
          <a:xfrm>
            <a:off x="6263640" y="4114800"/>
            <a:ext cx="5379415" cy="1920240"/>
          </a:xfrm>
          <a:prstGeom prst="roundRect">
            <a:avLst>
              <a:gd name="adj" fmla="val 3810"/>
            </a:avLst>
          </a:prstGeom>
          <a:solidFill>
            <a:srgbClr val="FBF6F1"/>
          </a:solidFill>
          <a:ln w="6350">
            <a:solidFill>
              <a:srgbClr val="E6DDD5"/>
            </a:solidFill>
            <a:prstDash val="solid"/>
          </a:ln>
        </p:spPr>
      </p:sp>
      <p:sp>
        <p:nvSpPr>
          <p:cNvPr id="24" name="Text 22"/>
          <p:cNvSpPr/>
          <p:nvPr/>
        </p:nvSpPr>
        <p:spPr>
          <a:xfrm>
            <a:off x="6428232" y="4224528"/>
            <a:ext cx="5050231"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WHY THIS SHAPE</a:t>
            </a:r>
            <a:endParaRPr lang="en-US" sz="950" dirty="0"/>
          </a:p>
        </p:txBody>
      </p:sp>
      <p:sp>
        <p:nvSpPr>
          <p:cNvPr id="25" name="Text 23"/>
          <p:cNvSpPr/>
          <p:nvPr/>
        </p:nvSpPr>
        <p:spPr>
          <a:xfrm>
            <a:off x="6355080" y="4553712"/>
            <a:ext cx="5150815" cy="1371600"/>
          </a:xfrm>
          <a:prstGeom prst="rect">
            <a:avLst/>
          </a:prstGeom>
          <a:noFill/>
          <a:ln/>
        </p:spPr>
        <p:txBody>
          <a:bodyPr wrap="square" rtlCol="0" anchor="t"/>
          <a:lstStyle/>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Per-order pricing removes the adoption barrier for the long tail — the Lite wedge into a segment no incumbent serves</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Subscriptions carry the margin once a restaurant runs its floor on OotaOS; plan gates are enforced in-product</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Same codebase in ten currencies: a new market is configuration and partners, not a rebuild</a:t>
            </a:r>
            <a:endParaRPr lang="en-US" sz="950" dirty="0"/>
          </a:p>
        </p:txBody>
      </p:sp>
      <p:sp>
        <p:nvSpPr>
          <p:cNvPr id="26" name="Text 24"/>
          <p:cNvSpPr/>
          <p:nvPr/>
        </p:nvSpPr>
        <p:spPr>
          <a:xfrm>
            <a:off x="548640" y="6126480"/>
            <a:ext cx="11094415" cy="274320"/>
          </a:xfrm>
          <a:prstGeom prst="rect">
            <a:avLst/>
          </a:prstGeom>
          <a:noFill/>
          <a:ln/>
        </p:spPr>
        <p:txBody>
          <a:bodyPr wrap="square" rtlCol="0" anchor="ctr"/>
          <a:lstStyle/>
          <a:p>
            <a:pPr indent="0" marL="0">
              <a:buNone/>
            </a:pPr>
            <a:r>
              <a:rPr lang="en-US" sz="850" i="1" dirty="0">
                <a:solidFill>
                  <a:srgbClr val="7A6E66"/>
                </a:solidFill>
                <a:latin typeface="Arial" pitchFamily="34" charset="0"/>
                <a:ea typeface="Arial" pitchFamily="34" charset="-122"/>
                <a:cs typeface="Arial" pitchFamily="34" charset="-120"/>
              </a:rPr>
              <a:t>Pricing is live in the product and on ootaos.com/pricing (verified 26 Sep 2026). Non-India Lite billing: designed, not yet collecting.</a:t>
            </a:r>
            <a:endParaRPr lang="en-US" sz="850" dirty="0"/>
          </a:p>
        </p:txBody>
      </p:sp>
      <p:sp>
        <p:nvSpPr>
          <p:cNvPr id="27" name="Text 25"/>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7A6E66"/>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28" name="Text 26"/>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7A6E66"/>
                </a:solidFill>
                <a:latin typeface="Arial" pitchFamily="34" charset="0"/>
                <a:ea typeface="Arial" pitchFamily="34" charset="-122"/>
                <a:cs typeface="Arial" pitchFamily="34" charset="-120"/>
              </a:rPr>
              <a:t>7</a:t>
            </a:r>
            <a:endParaRPr lang="en-US" sz="8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FINANCIAL PLAN · DESIGN TARGETS, PRE-GA</a:t>
            </a:r>
            <a:endParaRPr lang="en-US" sz="950" dirty="0"/>
          </a:p>
        </p:txBody>
      </p:sp>
      <p:sp>
        <p:nvSpPr>
          <p:cNvPr id="3" name="Text 1"/>
          <p:cNvSpPr/>
          <p:nvPr/>
        </p:nvSpPr>
        <p:spPr>
          <a:xfrm>
            <a:off x="548640" y="621792"/>
            <a:ext cx="11094415" cy="960120"/>
          </a:xfrm>
          <a:prstGeom prst="rect">
            <a:avLst/>
          </a:prstGeom>
          <a:noFill/>
          <a:ln/>
        </p:spPr>
        <p:txBody>
          <a:bodyPr wrap="square" rtlCol="0" anchor="t"/>
          <a:lstStyle/>
          <a:p>
            <a:pPr indent="0" marL="0">
              <a:buNone/>
            </a:pPr>
            <a:r>
              <a:rPr lang="en-US" sz="2400" b="1" dirty="0">
                <a:solidFill>
                  <a:srgbClr val="2A2118"/>
                </a:solidFill>
                <a:latin typeface="Arial" pitchFamily="34" charset="0"/>
                <a:ea typeface="Arial" pitchFamily="34" charset="-122"/>
                <a:cs typeface="Arial" pitchFamily="34" charset="-120"/>
              </a:rPr>
              <a:t>Plan: 500 restaurants by month 6, 1,500 by month 12, 3,500 and a US $6.3M ARR run-rate by month 18.</a:t>
            </a:r>
            <a:endParaRPr lang="en-US" sz="2400" dirty="0"/>
          </a:p>
        </p:txBody>
      </p:sp>
      <p:sp>
        <p:nvSpPr>
          <p:cNvPr id="4" name="Shape 2"/>
          <p:cNvSpPr/>
          <p:nvPr/>
        </p:nvSpPr>
        <p:spPr>
          <a:xfrm>
            <a:off x="822960" y="4981303"/>
            <a:ext cx="1188720" cy="139337"/>
          </a:xfrm>
          <a:prstGeom prst="rect">
            <a:avLst/>
          </a:prstGeom>
          <a:solidFill>
            <a:srgbClr val="F0A57A"/>
          </a:solidFill>
          <a:ln w="12700">
            <a:solidFill>
              <a:srgbClr val="FFFFFF"/>
            </a:solidFill>
            <a:prstDash val="solid"/>
          </a:ln>
        </p:spPr>
      </p:sp>
      <p:sp>
        <p:nvSpPr>
          <p:cNvPr id="5" name="Text 3"/>
          <p:cNvSpPr/>
          <p:nvPr/>
        </p:nvSpPr>
        <p:spPr>
          <a:xfrm>
            <a:off x="457200" y="4661263"/>
            <a:ext cx="1920240" cy="274320"/>
          </a:xfrm>
          <a:prstGeom prst="rect">
            <a:avLst/>
          </a:prstGeom>
          <a:noFill/>
          <a:ln/>
        </p:spPr>
        <p:txBody>
          <a:bodyPr wrap="square" rtlCol="0" anchor="ctr"/>
          <a:lstStyle/>
          <a:p>
            <a:pPr algn="ctr" indent="0" marL="0">
              <a:buNone/>
            </a:pPr>
            <a:r>
              <a:rPr lang="en-US" sz="1000" b="1" dirty="0">
                <a:solidFill>
                  <a:srgbClr val="2A2118"/>
                </a:solidFill>
                <a:latin typeface="Arial" pitchFamily="34" charset="0"/>
                <a:ea typeface="Arial" pitchFamily="34" charset="-122"/>
                <a:cs typeface="Arial" pitchFamily="34" charset="-120"/>
              </a:rPr>
              <a:t>$300K ARR</a:t>
            </a:r>
            <a:endParaRPr lang="en-US" sz="1000" dirty="0"/>
          </a:p>
        </p:txBody>
      </p:sp>
      <p:sp>
        <p:nvSpPr>
          <p:cNvPr id="6" name="Text 4"/>
          <p:cNvSpPr/>
          <p:nvPr/>
        </p:nvSpPr>
        <p:spPr>
          <a:xfrm>
            <a:off x="822960" y="5166360"/>
            <a:ext cx="1188720" cy="274320"/>
          </a:xfrm>
          <a:prstGeom prst="rect">
            <a:avLst/>
          </a:prstGeom>
          <a:noFill/>
          <a:ln/>
        </p:spPr>
        <p:txBody>
          <a:bodyPr wrap="square" rtlCol="0" anchor="ctr"/>
          <a:lstStyle/>
          <a:p>
            <a:pPr algn="ctr" indent="0" marL="0">
              <a:buNone/>
            </a:pPr>
            <a:r>
              <a:rPr lang="en-US" sz="1100" b="1" dirty="0">
                <a:solidFill>
                  <a:srgbClr val="2A2118"/>
                </a:solidFill>
                <a:latin typeface="Arial" pitchFamily="34" charset="0"/>
                <a:ea typeface="Arial" pitchFamily="34" charset="-122"/>
                <a:cs typeface="Arial" pitchFamily="34" charset="-120"/>
              </a:rPr>
              <a:t>M6</a:t>
            </a:r>
            <a:endParaRPr lang="en-US" sz="1100" dirty="0"/>
          </a:p>
        </p:txBody>
      </p:sp>
      <p:sp>
        <p:nvSpPr>
          <p:cNvPr id="7" name="Text 5"/>
          <p:cNvSpPr/>
          <p:nvPr/>
        </p:nvSpPr>
        <p:spPr>
          <a:xfrm>
            <a:off x="457200" y="5413248"/>
            <a:ext cx="1920240" cy="274320"/>
          </a:xfrm>
          <a:prstGeom prst="rect">
            <a:avLst/>
          </a:prstGeom>
          <a:noFill/>
          <a:ln/>
        </p:spPr>
        <p:txBody>
          <a:bodyPr wrap="square" rtlCol="0" anchor="ctr"/>
          <a:lstStyle/>
          <a:p>
            <a:pPr algn="ctr" indent="0" marL="0">
              <a:buNone/>
            </a:pPr>
            <a:r>
              <a:rPr lang="en-US" sz="850" dirty="0">
                <a:solidFill>
                  <a:srgbClr val="7A6E66"/>
                </a:solidFill>
                <a:latin typeface="Arial" pitchFamily="34" charset="0"/>
                <a:ea typeface="Arial" pitchFamily="34" charset="-122"/>
                <a:cs typeface="Arial" pitchFamily="34" charset="-120"/>
              </a:rPr>
              <a:t>500 restaurants</a:t>
            </a:r>
            <a:endParaRPr lang="en-US" sz="850" dirty="0"/>
          </a:p>
        </p:txBody>
      </p:sp>
      <p:sp>
        <p:nvSpPr>
          <p:cNvPr id="8" name="Shape 6"/>
          <p:cNvSpPr/>
          <p:nvPr/>
        </p:nvSpPr>
        <p:spPr>
          <a:xfrm>
            <a:off x="2743200" y="4284617"/>
            <a:ext cx="1188720" cy="836023"/>
          </a:xfrm>
          <a:prstGeom prst="rect">
            <a:avLst/>
          </a:prstGeom>
          <a:solidFill>
            <a:srgbClr val="F0A57A"/>
          </a:solidFill>
          <a:ln w="12700">
            <a:solidFill>
              <a:srgbClr val="FFFFFF"/>
            </a:solidFill>
            <a:prstDash val="solid"/>
          </a:ln>
        </p:spPr>
      </p:sp>
      <p:sp>
        <p:nvSpPr>
          <p:cNvPr id="9" name="Text 7"/>
          <p:cNvSpPr/>
          <p:nvPr/>
        </p:nvSpPr>
        <p:spPr>
          <a:xfrm>
            <a:off x="2377440" y="3964577"/>
            <a:ext cx="1920240" cy="274320"/>
          </a:xfrm>
          <a:prstGeom prst="rect">
            <a:avLst/>
          </a:prstGeom>
          <a:noFill/>
          <a:ln/>
        </p:spPr>
        <p:txBody>
          <a:bodyPr wrap="square" rtlCol="0" anchor="ctr"/>
          <a:lstStyle/>
          <a:p>
            <a:pPr algn="ctr" indent="0" marL="0">
              <a:buNone/>
            </a:pPr>
            <a:r>
              <a:rPr lang="en-US" sz="1000" b="1" dirty="0">
                <a:solidFill>
                  <a:srgbClr val="2A2118"/>
                </a:solidFill>
                <a:latin typeface="Arial" pitchFamily="34" charset="0"/>
                <a:ea typeface="Arial" pitchFamily="34" charset="-122"/>
                <a:cs typeface="Arial" pitchFamily="34" charset="-120"/>
              </a:rPr>
              <a:t>$1.8M ARR</a:t>
            </a:r>
            <a:endParaRPr lang="en-US" sz="1000" dirty="0"/>
          </a:p>
        </p:txBody>
      </p:sp>
      <p:sp>
        <p:nvSpPr>
          <p:cNvPr id="10" name="Text 8"/>
          <p:cNvSpPr/>
          <p:nvPr/>
        </p:nvSpPr>
        <p:spPr>
          <a:xfrm>
            <a:off x="2743200" y="5166360"/>
            <a:ext cx="1188720" cy="274320"/>
          </a:xfrm>
          <a:prstGeom prst="rect">
            <a:avLst/>
          </a:prstGeom>
          <a:noFill/>
          <a:ln/>
        </p:spPr>
        <p:txBody>
          <a:bodyPr wrap="square" rtlCol="0" anchor="ctr"/>
          <a:lstStyle/>
          <a:p>
            <a:pPr algn="ctr" indent="0" marL="0">
              <a:buNone/>
            </a:pPr>
            <a:r>
              <a:rPr lang="en-US" sz="1100" b="1" dirty="0">
                <a:solidFill>
                  <a:srgbClr val="2A2118"/>
                </a:solidFill>
                <a:latin typeface="Arial" pitchFamily="34" charset="0"/>
                <a:ea typeface="Arial" pitchFamily="34" charset="-122"/>
                <a:cs typeface="Arial" pitchFamily="34" charset="-120"/>
              </a:rPr>
              <a:t>M12</a:t>
            </a:r>
            <a:endParaRPr lang="en-US" sz="1100" dirty="0"/>
          </a:p>
        </p:txBody>
      </p:sp>
      <p:sp>
        <p:nvSpPr>
          <p:cNvPr id="11" name="Text 9"/>
          <p:cNvSpPr/>
          <p:nvPr/>
        </p:nvSpPr>
        <p:spPr>
          <a:xfrm>
            <a:off x="2377440" y="5413248"/>
            <a:ext cx="1920240" cy="274320"/>
          </a:xfrm>
          <a:prstGeom prst="rect">
            <a:avLst/>
          </a:prstGeom>
          <a:noFill/>
          <a:ln/>
        </p:spPr>
        <p:txBody>
          <a:bodyPr wrap="square" rtlCol="0" anchor="ctr"/>
          <a:lstStyle/>
          <a:p>
            <a:pPr algn="ctr" indent="0" marL="0">
              <a:buNone/>
            </a:pPr>
            <a:r>
              <a:rPr lang="en-US" sz="850" dirty="0">
                <a:solidFill>
                  <a:srgbClr val="7A6E66"/>
                </a:solidFill>
                <a:latin typeface="Arial" pitchFamily="34" charset="0"/>
                <a:ea typeface="Arial" pitchFamily="34" charset="-122"/>
                <a:cs typeface="Arial" pitchFamily="34" charset="-120"/>
              </a:rPr>
              <a:t>1,500 restaurants</a:t>
            </a:r>
            <a:endParaRPr lang="en-US" sz="850" dirty="0"/>
          </a:p>
        </p:txBody>
      </p:sp>
      <p:sp>
        <p:nvSpPr>
          <p:cNvPr id="12" name="Shape 10"/>
          <p:cNvSpPr/>
          <p:nvPr/>
        </p:nvSpPr>
        <p:spPr>
          <a:xfrm>
            <a:off x="4663440" y="2194560"/>
            <a:ext cx="1188720" cy="2926080"/>
          </a:xfrm>
          <a:prstGeom prst="rect">
            <a:avLst/>
          </a:prstGeom>
          <a:solidFill>
            <a:srgbClr val="E8601C"/>
          </a:solidFill>
          <a:ln w="12700">
            <a:solidFill>
              <a:srgbClr val="FFFFFF"/>
            </a:solidFill>
            <a:prstDash val="solid"/>
          </a:ln>
        </p:spPr>
      </p:sp>
      <p:sp>
        <p:nvSpPr>
          <p:cNvPr id="13" name="Text 11"/>
          <p:cNvSpPr/>
          <p:nvPr/>
        </p:nvSpPr>
        <p:spPr>
          <a:xfrm>
            <a:off x="4297680" y="1874520"/>
            <a:ext cx="1920240" cy="274320"/>
          </a:xfrm>
          <a:prstGeom prst="rect">
            <a:avLst/>
          </a:prstGeom>
          <a:noFill/>
          <a:ln/>
        </p:spPr>
        <p:txBody>
          <a:bodyPr wrap="square" rtlCol="0" anchor="ctr"/>
          <a:lstStyle/>
          <a:p>
            <a:pPr algn="ctr" indent="0" marL="0">
              <a:buNone/>
            </a:pPr>
            <a:r>
              <a:rPr lang="en-US" sz="1000" b="1" dirty="0">
                <a:solidFill>
                  <a:srgbClr val="2A2118"/>
                </a:solidFill>
                <a:latin typeface="Arial" pitchFamily="34" charset="0"/>
                <a:ea typeface="Arial" pitchFamily="34" charset="-122"/>
                <a:cs typeface="Arial" pitchFamily="34" charset="-120"/>
              </a:rPr>
              <a:t>$6.3M ARR</a:t>
            </a:r>
            <a:endParaRPr lang="en-US" sz="1000" dirty="0"/>
          </a:p>
        </p:txBody>
      </p:sp>
      <p:sp>
        <p:nvSpPr>
          <p:cNvPr id="14" name="Text 12"/>
          <p:cNvSpPr/>
          <p:nvPr/>
        </p:nvSpPr>
        <p:spPr>
          <a:xfrm>
            <a:off x="4663440" y="5166360"/>
            <a:ext cx="1188720" cy="274320"/>
          </a:xfrm>
          <a:prstGeom prst="rect">
            <a:avLst/>
          </a:prstGeom>
          <a:noFill/>
          <a:ln/>
        </p:spPr>
        <p:txBody>
          <a:bodyPr wrap="square" rtlCol="0" anchor="ctr"/>
          <a:lstStyle/>
          <a:p>
            <a:pPr algn="ctr" indent="0" marL="0">
              <a:buNone/>
            </a:pPr>
            <a:r>
              <a:rPr lang="en-US" sz="1100" b="1" dirty="0">
                <a:solidFill>
                  <a:srgbClr val="2A2118"/>
                </a:solidFill>
                <a:latin typeface="Arial" pitchFamily="34" charset="0"/>
                <a:ea typeface="Arial" pitchFamily="34" charset="-122"/>
                <a:cs typeface="Arial" pitchFamily="34" charset="-120"/>
              </a:rPr>
              <a:t>M18</a:t>
            </a:r>
            <a:endParaRPr lang="en-US" sz="1100" dirty="0"/>
          </a:p>
        </p:txBody>
      </p:sp>
      <p:sp>
        <p:nvSpPr>
          <p:cNvPr id="15" name="Text 13"/>
          <p:cNvSpPr/>
          <p:nvPr/>
        </p:nvSpPr>
        <p:spPr>
          <a:xfrm>
            <a:off x="4297680" y="5413248"/>
            <a:ext cx="1920240" cy="274320"/>
          </a:xfrm>
          <a:prstGeom prst="rect">
            <a:avLst/>
          </a:prstGeom>
          <a:noFill/>
          <a:ln/>
        </p:spPr>
        <p:txBody>
          <a:bodyPr wrap="square" rtlCol="0" anchor="ctr"/>
          <a:lstStyle/>
          <a:p>
            <a:pPr algn="ctr" indent="0" marL="0">
              <a:buNone/>
            </a:pPr>
            <a:r>
              <a:rPr lang="en-US" sz="850" dirty="0">
                <a:solidFill>
                  <a:srgbClr val="7A6E66"/>
                </a:solidFill>
                <a:latin typeface="Arial" pitchFamily="34" charset="0"/>
                <a:ea typeface="Arial" pitchFamily="34" charset="-122"/>
                <a:cs typeface="Arial" pitchFamily="34" charset="-120"/>
              </a:rPr>
              <a:t>3,500 restaurants</a:t>
            </a:r>
            <a:endParaRPr lang="en-US" sz="850" dirty="0"/>
          </a:p>
        </p:txBody>
      </p:sp>
      <p:sp>
        <p:nvSpPr>
          <p:cNvPr id="16" name="Text 14"/>
          <p:cNvSpPr/>
          <p:nvPr/>
        </p:nvSpPr>
        <p:spPr>
          <a:xfrm>
            <a:off x="548640" y="5760720"/>
            <a:ext cx="6035040" cy="274320"/>
          </a:xfrm>
          <a:prstGeom prst="rect">
            <a:avLst/>
          </a:prstGeom>
          <a:noFill/>
          <a:ln/>
        </p:spPr>
        <p:txBody>
          <a:bodyPr wrap="square" rtlCol="0" anchor="ctr"/>
          <a:lstStyle/>
          <a:p>
            <a:pPr indent="0" marL="0">
              <a:buNone/>
            </a:pPr>
            <a:r>
              <a:rPr lang="en-US" sz="900" i="1" dirty="0">
                <a:solidFill>
                  <a:srgbClr val="7A6E66"/>
                </a:solidFill>
                <a:latin typeface="Arial" pitchFamily="34" charset="0"/>
                <a:ea typeface="Arial" pitchFamily="34" charset="-122"/>
                <a:cs typeface="Arial" pitchFamily="34" charset="-120"/>
              </a:rPr>
              <a:t>M18 scenarios: conservative $3.8M · base $6.3M · aggressive $9.0M ARR</a:t>
            </a:r>
            <a:endParaRPr lang="en-US" sz="900" dirty="0"/>
          </a:p>
        </p:txBody>
      </p:sp>
      <p:graphicFrame>
        <p:nvGraphicFramePr>
          <p:cNvPr id="9" name="Table 0"/>
          <p:cNvGraphicFramePr>
            <a:graphicFrameLocks noGrp="1"/>
          </p:cNvGraphicFramePr>
          <p:nvPr>
            <p:extLst>
              <p:ext uri="{D42A27DB-BD31-4B8C-83A1-F6EECF244321}">
                <p14:modId xmlns:p14="http://schemas.microsoft.com/office/powerpoint/2010/main" val="1579011935"/>
              </p:ext>
            </p:extLst>
          </p:nvPr>
        </p:nvGraphicFramePr>
        <p:xfrm>
          <a:off x="6675120" y="1828800"/>
          <a:ext cx="4967935" cy="914400"/>
        </p:xfrm>
        <a:graphic>
          <a:graphicData uri="http://schemas.openxmlformats.org/drawingml/2006/table">
            <a:tbl>
              <a:tblPr/>
              <a:tblGrid>
                <a:gridCol w="1234440"/>
                <a:gridCol w="1417320"/>
                <a:gridCol w="2313432"/>
              </a:tblGrid>
              <a:tr h="420624">
                <a:tc>
                  <a:txBody>
                    <a:bodyPr/>
                    <a:lstStyle/>
                    <a:p>
                      <a:pPr indent="0" marL="0">
                        <a:buNone/>
                      </a:pPr>
                      <a:r>
                        <a:rPr lang="en-US" sz="850" b="1" dirty="0">
                          <a:solidFill>
                            <a:srgbClr val="FFFFFF"/>
                          </a:solidFill>
                          <a:latin typeface="Arial" pitchFamily="34" charset="0"/>
                          <a:ea typeface="Arial" pitchFamily="34" charset="-122"/>
                          <a:cs typeface="Arial" pitchFamily="34" charset="-120"/>
                        </a:rPr>
                        <a:t>Metric</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c>
                  <a:txBody>
                    <a:bodyPr/>
                    <a:lstStyle/>
                    <a:p>
                      <a:pPr indent="0" marL="0">
                        <a:buNone/>
                      </a:pPr>
                      <a:r>
                        <a:rPr lang="en-US" sz="850" b="1" dirty="0">
                          <a:solidFill>
                            <a:srgbClr val="FFFFFF"/>
                          </a:solidFill>
                          <a:latin typeface="Arial" pitchFamily="34" charset="0"/>
                          <a:ea typeface="Arial" pitchFamily="34" charset="-122"/>
                          <a:cs typeface="Arial" pitchFamily="34" charset="-120"/>
                        </a:rPr>
                        <a:t>Design target</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c>
                  <a:txBody>
                    <a:bodyPr/>
                    <a:lstStyle/>
                    <a:p>
                      <a:pPr indent="0" marL="0">
                        <a:buNone/>
                      </a:pPr>
                      <a:r>
                        <a:rPr lang="en-US" sz="850" b="1" dirty="0">
                          <a:solidFill>
                            <a:srgbClr val="FFFFFF"/>
                          </a:solidFill>
                          <a:latin typeface="Arial" pitchFamily="34" charset="0"/>
                          <a:ea typeface="Arial" pitchFamily="34" charset="-122"/>
                          <a:cs typeface="Arial" pitchFamily="34" charset="-120"/>
                        </a:rPr>
                        <a:t>Note</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r>
              <a:tr h="420624">
                <a:tc>
                  <a:txBody>
                    <a:bodyPr/>
                    <a:lstStyle/>
                    <a:p>
                      <a:pPr indent="0" marL="0">
                        <a:buNone/>
                      </a:pPr>
                      <a:r>
                        <a:rPr lang="en-US" sz="850" dirty="0">
                          <a:solidFill>
                            <a:srgbClr val="2A2118"/>
                          </a:solidFill>
                          <a:latin typeface="Arial" pitchFamily="34" charset="0"/>
                          <a:ea typeface="Arial" pitchFamily="34" charset="-122"/>
                          <a:cs typeface="Arial" pitchFamily="34" charset="-120"/>
                        </a:rPr>
                        <a:t>Blended ARPU</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$28 (M3) → $150 (M18)</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Mix shifts from per-order Starter to Growth/Pro subscriptions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r>
              <a:tr h="420624">
                <a:tc>
                  <a:txBody>
                    <a:bodyPr/>
                    <a:lstStyle/>
                    <a:p>
                      <a:pPr indent="0" marL="0">
                        <a:buNone/>
                      </a:pPr>
                      <a:r>
                        <a:rPr lang="en-US" sz="850" dirty="0">
                          <a:solidFill>
                            <a:srgbClr val="2A2118"/>
                          </a:solidFill>
                          <a:latin typeface="Arial" pitchFamily="34" charset="0"/>
                          <a:ea typeface="Arial" pitchFamily="34" charset="-122"/>
                          <a:cs typeface="Arial" pitchFamily="34" charset="-120"/>
                        </a:rPr>
                        <a:t>CAC</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~$140</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Consent-led WhatsApp outreach + field sticker motion for Lite</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r>
              <a:tr h="420624">
                <a:tc>
                  <a:txBody>
                    <a:bodyPr/>
                    <a:lstStyle/>
                    <a:p>
                      <a:pPr indent="0" marL="0">
                        <a:buNone/>
                      </a:pPr>
                      <a:r>
                        <a:rPr lang="en-US" sz="850" dirty="0">
                          <a:solidFill>
                            <a:srgbClr val="2A2118"/>
                          </a:solidFill>
                          <a:latin typeface="Arial" pitchFamily="34" charset="0"/>
                          <a:ea typeface="Arial" pitchFamily="34" charset="-122"/>
                          <a:cs typeface="Arial" pitchFamily="34" charset="-120"/>
                        </a:rPr>
                        <a:t>Payback</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3–4 months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Per-order revenue starts in month one</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r>
              <a:tr h="420624">
                <a:tc>
                  <a:txBody>
                    <a:bodyPr/>
                    <a:lstStyle/>
                    <a:p>
                      <a:pPr indent="0" marL="0">
                        <a:buNone/>
                      </a:pPr>
                      <a:r>
                        <a:rPr lang="en-US" sz="850" dirty="0">
                          <a:solidFill>
                            <a:srgbClr val="2A2118"/>
                          </a:solidFill>
                          <a:latin typeface="Arial" pitchFamily="34" charset="0"/>
                          <a:ea typeface="Arial" pitchFamily="34" charset="-122"/>
                          <a:cs typeface="Arial" pitchFamily="34" charset="-120"/>
                        </a:rPr>
                        <a:t>LTV / CAC</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12–18×</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Low churn assumption for a system of record; to be validated</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r>
              <a:tr h="420624">
                <a:tc>
                  <a:txBody>
                    <a:bodyPr/>
                    <a:lstStyle/>
                    <a:p>
                      <a:pPr indent="0" marL="0">
                        <a:buNone/>
                      </a:pPr>
                      <a:r>
                        <a:rPr lang="en-US" sz="850" dirty="0">
                          <a:solidFill>
                            <a:srgbClr val="2A2118"/>
                          </a:solidFill>
                          <a:latin typeface="Arial" pitchFamily="34" charset="0"/>
                          <a:ea typeface="Arial" pitchFamily="34" charset="-122"/>
                          <a:cs typeface="Arial" pitchFamily="34" charset="-120"/>
                        </a:rPr>
                        <a:t>Gross margin</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70–75%</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Payments pass-through excluded; ~$17/month infrastructure baseline pre-GA</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r>
              <a:tr h="420624">
                <a:tc>
                  <a:txBody>
                    <a:bodyPr/>
                    <a:lstStyle/>
                    <a:p>
                      <a:pPr indent="0" marL="0">
                        <a:buNone/>
                      </a:pPr>
                      <a:r>
                        <a:rPr lang="en-US" sz="850" dirty="0">
                          <a:solidFill>
                            <a:srgbClr val="2A2118"/>
                          </a:solidFill>
                          <a:latin typeface="Arial" pitchFamily="34" charset="0"/>
                          <a:ea typeface="Arial" pitchFamily="34" charset="-122"/>
                          <a:cs typeface="Arial" pitchFamily="34" charset="-120"/>
                        </a:rPr>
                        <a:t>Cash-flow positive</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~Month 8</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"Default-alive" by M9–M12 on the base case</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r>
              <a:tr h="420624">
                <a:tc>
                  <a:txBody>
                    <a:bodyPr/>
                    <a:lstStyle/>
                    <a:p>
                      <a:pPr indent="0" marL="0">
                        <a:buNone/>
                      </a:pPr>
                      <a:r>
                        <a:rPr lang="en-US" sz="850" dirty="0">
                          <a:solidFill>
                            <a:srgbClr val="2A2118"/>
                          </a:solidFill>
                          <a:latin typeface="Arial" pitchFamily="34" charset="0"/>
                          <a:ea typeface="Arial" pitchFamily="34" charset="-122"/>
                          <a:cs typeface="Arial" pitchFamily="34" charset="-120"/>
                        </a:rPr>
                        <a:t>Year-1 OpEx</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~$521K</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Against $800K opening cash</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r>
            </a:tbl>
          </a:graphicData>
        </a:graphic>
      </p:graphicFrame>
      <p:sp>
        <p:nvSpPr>
          <p:cNvPr id="18" name="Text 15"/>
          <p:cNvSpPr/>
          <p:nvPr/>
        </p:nvSpPr>
        <p:spPr>
          <a:xfrm>
            <a:off x="548640" y="6126480"/>
            <a:ext cx="11094415" cy="274320"/>
          </a:xfrm>
          <a:prstGeom prst="rect">
            <a:avLst/>
          </a:prstGeom>
          <a:noFill/>
          <a:ln/>
        </p:spPr>
        <p:txBody>
          <a:bodyPr wrap="square" rtlCol="0" anchor="ctr"/>
          <a:lstStyle/>
          <a:p>
            <a:pPr indent="0" marL="0">
              <a:buNone/>
            </a:pPr>
            <a:r>
              <a:rPr lang="en-US" sz="850" i="1" dirty="0">
                <a:solidFill>
                  <a:srgbClr val="7A6E66"/>
                </a:solidFill>
                <a:latin typeface="Arial" pitchFamily="34" charset="0"/>
                <a:ea typeface="Arial" pitchFamily="34" charset="-122"/>
                <a:cs typeface="Arial" pitchFamily="34" charset="-120"/>
              </a:rPr>
              <a:t>All unit-economics figures are design targets from the 36-month model — the company is pre-revenue and none are measured yet. We state that plainly.</a:t>
            </a:r>
            <a:endParaRPr lang="en-US" sz="850" dirty="0"/>
          </a:p>
        </p:txBody>
      </p:sp>
      <p:sp>
        <p:nvSpPr>
          <p:cNvPr id="19" name="Text 16"/>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7A6E66"/>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20" name="Text 17"/>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7A6E66"/>
                </a:solidFill>
                <a:latin typeface="Arial" pitchFamily="34" charset="0"/>
                <a:ea typeface="Arial" pitchFamily="34" charset="-122"/>
                <a:cs typeface="Arial" pitchFamily="34" charset="-120"/>
              </a:rPr>
              <a:t>8</a:t>
            </a:r>
            <a:endParaRPr lang="en-US" sz="8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GO-TO-MARKET</a:t>
            </a:r>
            <a:endParaRPr lang="en-US" sz="950" dirty="0"/>
          </a:p>
        </p:txBody>
      </p:sp>
      <p:sp>
        <p:nvSpPr>
          <p:cNvPr id="3" name="Text 1"/>
          <p:cNvSpPr/>
          <p:nvPr/>
        </p:nvSpPr>
        <p:spPr>
          <a:xfrm>
            <a:off x="548640" y="621792"/>
            <a:ext cx="11094415" cy="960120"/>
          </a:xfrm>
          <a:prstGeom prst="rect">
            <a:avLst/>
          </a:prstGeom>
          <a:noFill/>
          <a:ln/>
        </p:spPr>
        <p:txBody>
          <a:bodyPr wrap="square" rtlCol="0" anchor="t"/>
          <a:lstStyle/>
          <a:p>
            <a:pPr indent="0" marL="0">
              <a:buNone/>
            </a:pPr>
            <a:r>
              <a:rPr lang="en-US" sz="2400" b="1" dirty="0">
                <a:solidFill>
                  <a:srgbClr val="2A2118"/>
                </a:solidFill>
                <a:latin typeface="Arial" pitchFamily="34" charset="0"/>
                <a:ea typeface="Arial" pitchFamily="34" charset="-122"/>
                <a:cs typeface="Arial" pitchFamily="34" charset="-120"/>
              </a:rPr>
              <a:t>India first, Australia second, partners for the rest — with a wedge for every size of restaurant.</a:t>
            </a:r>
            <a:endParaRPr lang="en-US" sz="2400" dirty="0"/>
          </a:p>
        </p:txBody>
      </p:sp>
      <p:sp>
        <p:nvSpPr>
          <p:cNvPr id="4" name="Shape 2"/>
          <p:cNvSpPr/>
          <p:nvPr/>
        </p:nvSpPr>
        <p:spPr>
          <a:xfrm>
            <a:off x="548640" y="1691640"/>
            <a:ext cx="3611880" cy="4206240"/>
          </a:xfrm>
          <a:prstGeom prst="roundRect">
            <a:avLst>
              <a:gd name="adj" fmla="val 2025"/>
            </a:avLst>
          </a:prstGeom>
          <a:solidFill>
            <a:srgbClr val="FBF6F1"/>
          </a:solidFill>
          <a:ln w="6350">
            <a:solidFill>
              <a:srgbClr val="E6DDD5"/>
            </a:solidFill>
            <a:prstDash val="solid"/>
          </a:ln>
        </p:spPr>
      </p:sp>
      <p:sp>
        <p:nvSpPr>
          <p:cNvPr id="5" name="Text 3"/>
          <p:cNvSpPr/>
          <p:nvPr/>
        </p:nvSpPr>
        <p:spPr>
          <a:xfrm>
            <a:off x="713232" y="1801368"/>
            <a:ext cx="3282696"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INDIA · PRIMARY MARKET</a:t>
            </a:r>
            <a:endParaRPr lang="en-US" sz="950" dirty="0"/>
          </a:p>
        </p:txBody>
      </p:sp>
      <p:sp>
        <p:nvSpPr>
          <p:cNvPr id="6" name="Text 4"/>
          <p:cNvSpPr/>
          <p:nvPr/>
        </p:nvSpPr>
        <p:spPr>
          <a:xfrm>
            <a:off x="640080" y="2130552"/>
            <a:ext cx="3383280" cy="3657600"/>
          </a:xfrm>
          <a:prstGeom prst="rect">
            <a:avLst/>
          </a:prstGeom>
          <a:noFill/>
          <a:ln/>
        </p:spPr>
        <p:txBody>
          <a:bodyPr wrap="square" rtlCol="0" anchor="t"/>
          <a:lstStyle/>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38,770-record proprietary restaurant prospect database (target 300K) across seven metros</a:t>
            </a:r>
            <a:endParaRPr lang="en-US" sz="950" dirty="0"/>
          </a:p>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Consent-led WhatsApp outreach on DLT-registered templates; opt-in is an explicit funnel stage</a:t>
            </a:r>
            <a:endParaRPr lang="en-US" sz="950" dirty="0"/>
          </a:p>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Lite wedge: field-sales QR-sticker motion for street food and micro-eateries — no card, no monthly fee</a:t>
            </a:r>
            <a:endParaRPr lang="en-US" sz="950" dirty="0"/>
          </a:p>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Migration assistant + AI menu scan as the switching wedge off Petpooja / POSist / Excel</a:t>
            </a:r>
            <a:endParaRPr lang="en-US" sz="950" dirty="0"/>
          </a:p>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First design partner (SAPASA Cafe) in onboarding</a:t>
            </a:r>
            <a:endParaRPr lang="en-US" sz="950" dirty="0"/>
          </a:p>
        </p:txBody>
      </p:sp>
      <p:sp>
        <p:nvSpPr>
          <p:cNvPr id="7" name="Shape 5"/>
          <p:cNvSpPr/>
          <p:nvPr/>
        </p:nvSpPr>
        <p:spPr>
          <a:xfrm>
            <a:off x="4389120" y="1691640"/>
            <a:ext cx="3611880" cy="4206240"/>
          </a:xfrm>
          <a:prstGeom prst="roundRect">
            <a:avLst>
              <a:gd name="adj" fmla="val 2025"/>
            </a:avLst>
          </a:prstGeom>
          <a:solidFill>
            <a:srgbClr val="FBF6F1"/>
          </a:solidFill>
          <a:ln w="6350">
            <a:solidFill>
              <a:srgbClr val="E6DDD5"/>
            </a:solidFill>
            <a:prstDash val="solid"/>
          </a:ln>
        </p:spPr>
      </p:sp>
      <p:sp>
        <p:nvSpPr>
          <p:cNvPr id="8" name="Text 6"/>
          <p:cNvSpPr/>
          <p:nvPr/>
        </p:nvSpPr>
        <p:spPr>
          <a:xfrm>
            <a:off x="4553712" y="1801368"/>
            <a:ext cx="3282696"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AUSTRALIA · SECOND MARKET</a:t>
            </a:r>
            <a:endParaRPr lang="en-US" sz="950" dirty="0"/>
          </a:p>
        </p:txBody>
      </p:sp>
      <p:sp>
        <p:nvSpPr>
          <p:cNvPr id="9" name="Text 7"/>
          <p:cNvSpPr/>
          <p:nvPr/>
        </p:nvSpPr>
        <p:spPr>
          <a:xfrm>
            <a:off x="4480560" y="2130552"/>
            <a:ext cx="3383280" cy="3657600"/>
          </a:xfrm>
          <a:prstGeom prst="rect">
            <a:avLst/>
          </a:prstGeom>
          <a:noFill/>
          <a:ln/>
        </p:spPr>
        <p:txBody>
          <a:bodyPr wrap="square" rtlCol="0" anchor="t"/>
          <a:lstStyle/>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Founder holds dual Indian–Australian citizenship — native footing for entity, banking and relationships</a:t>
            </a:r>
            <a:endParaRPr lang="en-US" sz="950" dirty="0"/>
          </a:p>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Configuration live today: AUD, GST 10% / ABN invoices, Stripe, Uber Eats / DoorDash / Menulog, Tyro / Zeller / Square / SumUp terminals</a:t>
            </a:r>
            <a:endParaRPr lang="en-US" sz="950" dirty="0"/>
          </a:p>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Country manager hire planned at month 12 (from the round)</a:t>
            </a:r>
            <a:endParaRPr lang="en-US" sz="950" dirty="0"/>
          </a:p>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Unfair-contract-terms and Privacy Act obligations already reflected in terms and product</a:t>
            </a:r>
            <a:endParaRPr lang="en-US" sz="950" dirty="0"/>
          </a:p>
        </p:txBody>
      </p:sp>
      <p:sp>
        <p:nvSpPr>
          <p:cNvPr id="10" name="Shape 8"/>
          <p:cNvSpPr/>
          <p:nvPr/>
        </p:nvSpPr>
        <p:spPr>
          <a:xfrm>
            <a:off x="8229600" y="1691640"/>
            <a:ext cx="3413455" cy="4206240"/>
          </a:xfrm>
          <a:prstGeom prst="roundRect">
            <a:avLst>
              <a:gd name="adj" fmla="val 2143"/>
            </a:avLst>
          </a:prstGeom>
          <a:solidFill>
            <a:srgbClr val="FBF6F1"/>
          </a:solidFill>
          <a:ln w="6350">
            <a:solidFill>
              <a:srgbClr val="E6DDD5"/>
            </a:solidFill>
            <a:prstDash val="solid"/>
          </a:ln>
        </p:spPr>
      </p:sp>
      <p:sp>
        <p:nvSpPr>
          <p:cNvPr id="11" name="Text 9"/>
          <p:cNvSpPr/>
          <p:nvPr/>
        </p:nvSpPr>
        <p:spPr>
          <a:xfrm>
            <a:off x="8394192" y="1801368"/>
            <a:ext cx="3084271"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EIGHT MORE MARKETS · PARTNER MODEL</a:t>
            </a:r>
            <a:endParaRPr lang="en-US" sz="950" dirty="0"/>
          </a:p>
        </p:txBody>
      </p:sp>
      <p:sp>
        <p:nvSpPr>
          <p:cNvPr id="12" name="Text 10"/>
          <p:cNvSpPr/>
          <p:nvPr/>
        </p:nvSpPr>
        <p:spPr>
          <a:xfrm>
            <a:off x="8321040" y="2130552"/>
            <a:ext cx="3184855" cy="3657600"/>
          </a:xfrm>
          <a:prstGeom prst="rect">
            <a:avLst/>
          </a:prstGeom>
          <a:noFill/>
          <a:ln/>
        </p:spPr>
        <p:txBody>
          <a:bodyPr wrap="square" rtlCol="0" anchor="t"/>
          <a:lstStyle/>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US, UK, Canada, Ireland, Singapore, UAE, Malaysia, Indonesia are configured and demonstrable today</a:t>
            </a:r>
            <a:endParaRPr lang="en-US" sz="950" dirty="0"/>
          </a:p>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Entry through local resellers and payment/terminal partners rather than direct sales</a:t>
            </a:r>
            <a:endParaRPr lang="en-US" sz="950" dirty="0"/>
          </a:p>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Each market adds configuration and partners, not engineering</a:t>
            </a:r>
            <a:endParaRPr lang="en-US" sz="950" dirty="0"/>
          </a:p>
          <a:p>
            <a:pPr marL="152400" indent="-152400">
              <a:spcAft>
                <a:spcPts val="600"/>
              </a:spcAft>
              <a:buSzPct val="100000"/>
              <a:buChar char="•"/>
            </a:pPr>
            <a:r>
              <a:rPr lang="en-US" sz="950" dirty="0">
                <a:solidFill>
                  <a:srgbClr val="2A2118"/>
                </a:solidFill>
                <a:latin typeface="Arial" pitchFamily="34" charset="0"/>
                <a:ea typeface="Arial" pitchFamily="34" charset="-122"/>
                <a:cs typeface="Arial" pitchFamily="34" charset="-120"/>
              </a:rPr>
              <a:t>Sequenced behind India and Australia proof points</a:t>
            </a:r>
            <a:endParaRPr lang="en-US" sz="950" dirty="0"/>
          </a:p>
        </p:txBody>
      </p:sp>
      <p:sp>
        <p:nvSpPr>
          <p:cNvPr id="13" name="Text 11"/>
          <p:cNvSpPr/>
          <p:nvPr/>
        </p:nvSpPr>
        <p:spPr>
          <a:xfrm>
            <a:off x="548640" y="6035040"/>
            <a:ext cx="11094415" cy="411480"/>
          </a:xfrm>
          <a:prstGeom prst="roundRect">
            <a:avLst>
              <a:gd name="adj" fmla="val 13333"/>
            </a:avLst>
          </a:prstGeom>
          <a:solidFill>
            <a:srgbClr val="FDE9DD"/>
          </a:solidFill>
          <a:ln w="6350">
            <a:solidFill>
              <a:srgbClr val="F3C9B3"/>
            </a:solidFill>
          </a:ln>
        </p:spPr>
        <p:txBody>
          <a:bodyPr wrap="square" lIns="50800" tIns="101600" rIns="101600" bIns="50800" rtlCol="0" anchor="ctr"/>
          <a:lstStyle/>
          <a:p>
            <a:pPr indent="0" marL="0">
              <a:buNone/>
            </a:pPr>
            <a:r>
              <a:rPr lang="en-US" sz="1050" dirty="0">
                <a:solidFill>
                  <a:srgbClr val="2A2118"/>
                </a:solidFill>
                <a:latin typeface="Arial" pitchFamily="34" charset="0"/>
                <a:ea typeface="Arial" pitchFamily="34" charset="-122"/>
                <a:cs typeface="Arial" pitchFamily="34" charset="-120"/>
              </a:rPr>
              <a:t>The motion in one line: land with Lite or Starter at per-order pricing, prove the floor runs on OotaOS, expand to Growth — with the AI marketing &amp; sales hire (month 1) owning the outreach engine end-to-end.</a:t>
            </a:r>
            <a:endParaRPr lang="en-US" sz="1050" dirty="0"/>
          </a:p>
        </p:txBody>
      </p:sp>
      <p:sp>
        <p:nvSpPr>
          <p:cNvPr id="14" name="Text 12"/>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7A6E66"/>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15" name="Text 13"/>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7A6E66"/>
                </a:solidFill>
                <a:latin typeface="Arial" pitchFamily="34" charset="0"/>
                <a:ea typeface="Arial" pitchFamily="34" charset="-122"/>
                <a:cs typeface="Arial" pitchFamily="34" charset="-120"/>
              </a:rPr>
              <a:t>9</a:t>
            </a:r>
            <a:endParaRPr lang="en-US" sz="8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COMPETITION</a:t>
            </a:r>
            <a:endParaRPr lang="en-US" sz="950" dirty="0"/>
          </a:p>
        </p:txBody>
      </p:sp>
      <p:sp>
        <p:nvSpPr>
          <p:cNvPr id="3" name="Text 1"/>
          <p:cNvSpPr/>
          <p:nvPr/>
        </p:nvSpPr>
        <p:spPr>
          <a:xfrm>
            <a:off x="548640" y="621792"/>
            <a:ext cx="11094415" cy="960120"/>
          </a:xfrm>
          <a:prstGeom prst="rect">
            <a:avLst/>
          </a:prstGeom>
          <a:noFill/>
          <a:ln/>
        </p:spPr>
        <p:txBody>
          <a:bodyPr wrap="square" rtlCol="0" anchor="t"/>
          <a:lstStyle/>
          <a:p>
            <a:pPr indent="0" marL="0">
              <a:buNone/>
            </a:pPr>
            <a:r>
              <a:rPr lang="en-US" sz="2400" b="1" dirty="0">
                <a:solidFill>
                  <a:srgbClr val="2A2118"/>
                </a:solidFill>
                <a:latin typeface="Arial" pitchFamily="34" charset="0"/>
                <a:ea typeface="Arial" pitchFamily="34" charset="-122"/>
                <a:cs typeface="Arial" pitchFamily="34" charset="-120"/>
              </a:rPr>
              <a:t>Everyone sells a piece of the restaurant. OotaOS sells the operating layer.</a:t>
            </a:r>
            <a:endParaRPr lang="en-US" sz="24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548640" y="1691640"/>
          <a:ext cx="11094415" cy="914400"/>
        </p:xfrm>
        <a:graphic>
          <a:graphicData uri="http://schemas.openxmlformats.org/drawingml/2006/table">
            <a:tbl>
              <a:tblPr/>
              <a:tblGrid>
                <a:gridCol w="2743200"/>
                <a:gridCol w="1828800"/>
                <a:gridCol w="1828800"/>
                <a:gridCol w="1417320"/>
                <a:gridCol w="1600200"/>
                <a:gridCol w="1673352"/>
              </a:tblGrid>
              <a:tr h="384048">
                <a:tc>
                  <a:txBody>
                    <a:bodyPr/>
                    <a:lstStyle/>
                    <a:p>
                      <a:pPr indent="0" marL="0">
                        <a:buNone/>
                      </a:pP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c>
                  <a:txBody>
                    <a:bodyPr/>
                    <a:lstStyle/>
                    <a:p>
                      <a:pPr indent="0" marL="0">
                        <a:buNone/>
                      </a:pPr>
                      <a:r>
                        <a:rPr lang="en-US" sz="850" b="1" dirty="0">
                          <a:solidFill>
                            <a:srgbClr val="FFFFFF"/>
                          </a:solidFill>
                          <a:latin typeface="Arial" pitchFamily="34" charset="0"/>
                          <a:ea typeface="Arial" pitchFamily="34" charset="-122"/>
                          <a:cs typeface="Arial" pitchFamily="34" charset="-120"/>
                        </a:rPr>
                        <a:t>India POS suites</a:t>
                      </a:r>
                      <a:endParaRPr lang="en-US" sz="850" dirty="0">
                        <a:latin typeface="Arial" charset="0"/>
                        <a:ea typeface="Arial" charset="0"/>
                        <a:cs typeface="Arial" charset="0"/>
                      </a:endParaRPr>
                    </a:p>
                    <a:p>
                      <a:pPr indent="0" marL="0">
                        <a:buNone/>
                      </a:pPr>
                      <a:r>
                        <a:rPr lang="en-US" sz="850" b="1" dirty="0">
                          <a:solidFill>
                            <a:srgbClr val="FFFFFF"/>
                          </a:solidFill>
                          <a:latin typeface="Arial" pitchFamily="34" charset="0"/>
                          <a:ea typeface="Arial" pitchFamily="34" charset="-122"/>
                          <a:cs typeface="Arial" pitchFamily="34" charset="-120"/>
                        </a:rPr>
                        <a:t>(Petpooja, POSist/Restroworks, Torqus)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c>
                  <a:txBody>
                    <a:bodyPr/>
                    <a:lstStyle/>
                    <a:p>
                      <a:pPr indent="0" marL="0">
                        <a:buNone/>
                      </a:pPr>
                      <a:r>
                        <a:rPr lang="en-US" sz="850" b="1" dirty="0">
                          <a:solidFill>
                            <a:srgbClr val="FFFFFF"/>
                          </a:solidFill>
                          <a:latin typeface="Arial" pitchFamily="34" charset="0"/>
                          <a:ea typeface="Arial" pitchFamily="34" charset="-122"/>
                          <a:cs typeface="Arial" pitchFamily="34" charset="-120"/>
                        </a:rPr>
                        <a:t>Global POS platforms</a:t>
                      </a:r>
                      <a:endParaRPr lang="en-US" sz="850" dirty="0">
                        <a:latin typeface="Arial" charset="0"/>
                        <a:ea typeface="Arial" charset="0"/>
                        <a:cs typeface="Arial" charset="0"/>
                      </a:endParaRPr>
                    </a:p>
                    <a:p>
                      <a:pPr indent="0" marL="0">
                        <a:buNone/>
                      </a:pPr>
                      <a:r>
                        <a:rPr lang="en-US" sz="850" b="1" dirty="0">
                          <a:solidFill>
                            <a:srgbClr val="FFFFFF"/>
                          </a:solidFill>
                          <a:latin typeface="Arial" pitchFamily="34" charset="0"/>
                          <a:ea typeface="Arial" pitchFamily="34" charset="-122"/>
                          <a:cs typeface="Arial" pitchFamily="34" charset="-120"/>
                        </a:rPr>
                        <a:t>(Toast, Square, Lightspeed, Clover)</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c>
                  <a:txBody>
                    <a:bodyPr/>
                    <a:lstStyle/>
                    <a:p>
                      <a:pPr indent="0" marL="0">
                        <a:buNone/>
                      </a:pPr>
                      <a:r>
                        <a:rPr lang="en-US" sz="850" b="1" dirty="0">
                          <a:solidFill>
                            <a:srgbClr val="FFFFFF"/>
                          </a:solidFill>
                          <a:latin typeface="Arial" pitchFamily="34" charset="0"/>
                          <a:ea typeface="Arial" pitchFamily="34" charset="-122"/>
                          <a:cs typeface="Arial" pitchFamily="34" charset="-120"/>
                        </a:rPr>
                        <a:t>QR / ordering point tools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c>
                  <a:txBody>
                    <a:bodyPr/>
                    <a:lstStyle/>
                    <a:p>
                      <a:pPr indent="0" marL="0">
                        <a:buNone/>
                      </a:pPr>
                      <a:r>
                        <a:rPr lang="en-US" sz="850" b="1" dirty="0">
                          <a:solidFill>
                            <a:srgbClr val="FFFFFF"/>
                          </a:solidFill>
                          <a:latin typeface="Arial" pitchFamily="34" charset="0"/>
                          <a:ea typeface="Arial" pitchFamily="34" charset="-122"/>
                          <a:cs typeface="Arial" pitchFamily="34" charset="-120"/>
                        </a:rPr>
                        <a:t>Delivery aggregators</a:t>
                      </a:r>
                      <a:endParaRPr lang="en-US" sz="850" dirty="0">
                        <a:latin typeface="Arial" charset="0"/>
                        <a:ea typeface="Arial" charset="0"/>
                        <a:cs typeface="Arial" charset="0"/>
                      </a:endParaRPr>
                    </a:p>
                    <a:p>
                      <a:pPr indent="0" marL="0">
                        <a:buNone/>
                      </a:pPr>
                      <a:r>
                        <a:rPr lang="en-US" sz="850" b="1" dirty="0">
                          <a:solidFill>
                            <a:srgbClr val="FFFFFF"/>
                          </a:solidFill>
                          <a:latin typeface="Arial" pitchFamily="34" charset="0"/>
                          <a:ea typeface="Arial" pitchFamily="34" charset="-122"/>
                          <a:cs typeface="Arial" pitchFamily="34" charset="-120"/>
                        </a:rPr>
                        <a:t>(Zomato, Swiggy, Uber Eats)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221A12"/>
                    </a:solidFill>
                  </a:tcPr>
                </a:tc>
                <a:tc>
                  <a:txBody>
                    <a:bodyPr/>
                    <a:lstStyle/>
                    <a:p>
                      <a:pPr indent="0" marL="0">
                        <a:buNone/>
                      </a:pPr>
                      <a:r>
                        <a:rPr lang="en-US" sz="850" b="1" dirty="0">
                          <a:solidFill>
                            <a:srgbClr val="FFFFFF"/>
                          </a:solidFill>
                          <a:latin typeface="Arial" pitchFamily="34" charset="0"/>
                          <a:ea typeface="Arial" pitchFamily="34" charset="-122"/>
                          <a:cs typeface="Arial" pitchFamily="34" charset="-120"/>
                        </a:rPr>
                        <a:t>OotaOS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E8601C"/>
                    </a:solidFill>
                  </a:tcPr>
                </a:tc>
              </a:tr>
              <a:tr h="384048">
                <a:tc>
                  <a:txBody>
                    <a:bodyPr/>
                    <a:lstStyle/>
                    <a:p>
                      <a:pPr indent="0" marL="0">
                        <a:buNone/>
                      </a:pPr>
                      <a:r>
                        <a:rPr lang="en-US" sz="850" b="1" dirty="0">
                          <a:solidFill>
                            <a:srgbClr val="2A2118"/>
                          </a:solidFill>
                          <a:latin typeface="Arial" pitchFamily="34" charset="0"/>
                          <a:ea typeface="Arial" pitchFamily="34" charset="-122"/>
                          <a:cs typeface="Arial" pitchFamily="34" charset="-120"/>
                        </a:rPr>
                        <a:t>One data model: guest, visit, kitchen, money</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Partial</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Partial</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b="1" dirty="0">
                          <a:solidFill>
                            <a:srgbClr val="2A2118"/>
                          </a:solidFill>
                          <a:latin typeface="Arial" pitchFamily="34" charset="0"/>
                          <a:ea typeface="Arial" pitchFamily="34" charset="-122"/>
                          <a:cs typeface="Arial" pitchFamily="34" charset="-120"/>
                        </a:rPr>
                        <a:t>Yes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DE9DD"/>
                    </a:solidFill>
                  </a:tcPr>
                </a:tc>
              </a:tr>
              <a:tr h="384048">
                <a:tc>
                  <a:txBody>
                    <a:bodyPr/>
                    <a:lstStyle/>
                    <a:p>
                      <a:pPr indent="0" marL="0">
                        <a:buNone/>
                      </a:pPr>
                      <a:r>
                        <a:rPr lang="en-US" sz="850" b="1" dirty="0">
                          <a:solidFill>
                            <a:srgbClr val="2A2118"/>
                          </a:solidFill>
                          <a:latin typeface="Arial" pitchFamily="34" charset="0"/>
                          <a:ea typeface="Arial" pitchFamily="34" charset="-122"/>
                          <a:cs typeface="Arial" pitchFamily="34" charset="-120"/>
                        </a:rPr>
                        <a:t>Guest QR ordering + POS + KDS in one</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Add-ons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Yes (own hardware)</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QR only</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b="1" dirty="0">
                          <a:solidFill>
                            <a:srgbClr val="2A2118"/>
                          </a:solidFill>
                          <a:latin typeface="Arial" pitchFamily="34" charset="0"/>
                          <a:ea typeface="Arial" pitchFamily="34" charset="-122"/>
                          <a:cs typeface="Arial" pitchFamily="34" charset="-120"/>
                        </a:rPr>
                        <a:t>Yes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DE9DD"/>
                    </a:solidFill>
                  </a:tcPr>
                </a:tc>
              </a:tr>
              <a:tr h="384048">
                <a:tc>
                  <a:txBody>
                    <a:bodyPr/>
                    <a:lstStyle/>
                    <a:p>
                      <a:pPr indent="0" marL="0">
                        <a:buNone/>
                      </a:pPr>
                      <a:r>
                        <a:rPr lang="en-US" sz="850" b="1" dirty="0">
                          <a:solidFill>
                            <a:srgbClr val="2A2118"/>
                          </a:solidFill>
                          <a:latin typeface="Arial" pitchFamily="34" charset="0"/>
                          <a:ea typeface="Arial" pitchFamily="34" charset="-122"/>
                          <a:cs typeface="Arial" pitchFamily="34" charset="-120"/>
                        </a:rPr>
                        <a:t>Visit model (table ≠ order), waitlist pre-orders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Limited</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Limited</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b="1" dirty="0">
                          <a:solidFill>
                            <a:srgbClr val="2A2118"/>
                          </a:solidFill>
                          <a:latin typeface="Arial" pitchFamily="34" charset="0"/>
                          <a:ea typeface="Arial" pitchFamily="34" charset="-122"/>
                          <a:cs typeface="Arial" pitchFamily="34" charset="-120"/>
                        </a:rPr>
                        <a:t>Yes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DE9DD"/>
                    </a:solidFill>
                  </a:tcPr>
                </a:tc>
              </a:tr>
              <a:tr h="384048">
                <a:tc>
                  <a:txBody>
                    <a:bodyPr/>
                    <a:lstStyle/>
                    <a:p>
                      <a:pPr indent="0" marL="0">
                        <a:buNone/>
                      </a:pPr>
                      <a:r>
                        <a:rPr lang="en-US" sz="850" b="1" dirty="0">
                          <a:solidFill>
                            <a:srgbClr val="2A2118"/>
                          </a:solidFill>
                          <a:latin typeface="Arial" pitchFamily="34" charset="0"/>
                          <a:ea typeface="Arial" pitchFamily="34" charset="-122"/>
                          <a:cs typeface="Arial" pitchFamily="34" charset="-120"/>
                        </a:rPr>
                        <a:t>CRM · loyalty · campaigns from the order stream</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Add-ons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Add-ons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Own the customer</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b="1" dirty="0">
                          <a:solidFill>
                            <a:srgbClr val="2A2118"/>
                          </a:solidFill>
                          <a:latin typeface="Arial" pitchFamily="34" charset="0"/>
                          <a:ea typeface="Arial" pitchFamily="34" charset="-122"/>
                          <a:cs typeface="Arial" pitchFamily="34" charset="-120"/>
                        </a:rPr>
                        <a:t>Yes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DE9DD"/>
                    </a:solidFill>
                  </a:tcPr>
                </a:tc>
              </a:tr>
              <a:tr h="384048">
                <a:tc>
                  <a:txBody>
                    <a:bodyPr/>
                    <a:lstStyle/>
                    <a:p>
                      <a:pPr indent="0" marL="0">
                        <a:buNone/>
                      </a:pPr>
                      <a:r>
                        <a:rPr lang="en-US" sz="850" b="1" dirty="0">
                          <a:solidFill>
                            <a:srgbClr val="2A2118"/>
                          </a:solidFill>
                          <a:latin typeface="Arial" pitchFamily="34" charset="0"/>
                          <a:ea typeface="Arial" pitchFamily="34" charset="-122"/>
                          <a:cs typeface="Arial" pitchFamily="34" charset="-120"/>
                        </a:rPr>
                        <a:t>AI actions from own ledger + investigative support</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Dashboards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b="1" dirty="0">
                          <a:solidFill>
                            <a:srgbClr val="2A2118"/>
                          </a:solidFill>
                          <a:latin typeface="Arial" pitchFamily="34" charset="0"/>
                          <a:ea typeface="Arial" pitchFamily="34" charset="-122"/>
                          <a:cs typeface="Arial" pitchFamily="34" charset="-120"/>
                        </a:rPr>
                        <a:t>Yes (14 engines, AISI)</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DE9DD"/>
                    </a:solidFill>
                  </a:tcPr>
                </a:tc>
              </a:tr>
              <a:tr h="384048">
                <a:tc>
                  <a:txBody>
                    <a:bodyPr/>
                    <a:lstStyle/>
                    <a:p>
                      <a:pPr indent="0" marL="0">
                        <a:buNone/>
                      </a:pPr>
                      <a:r>
                        <a:rPr lang="en-US" sz="850" b="1" dirty="0">
                          <a:solidFill>
                            <a:srgbClr val="2A2118"/>
                          </a:solidFill>
                          <a:latin typeface="Arial" pitchFamily="34" charset="0"/>
                          <a:ea typeface="Arial" pitchFamily="34" charset="-122"/>
                          <a:cs typeface="Arial" pitchFamily="34" charset="-120"/>
                        </a:rPr>
                        <a:t>Ten market configurations (tax, rails, languages)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India only</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Western markets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Varies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Per market</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b="1" dirty="0">
                          <a:solidFill>
                            <a:srgbClr val="2A2118"/>
                          </a:solidFill>
                          <a:latin typeface="Arial" pitchFamily="34" charset="0"/>
                          <a:ea typeface="Arial" pitchFamily="34" charset="-122"/>
                          <a:cs typeface="Arial" pitchFamily="34" charset="-120"/>
                        </a:rPr>
                        <a:t>Yes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DE9DD"/>
                    </a:solidFill>
                  </a:tcPr>
                </a:tc>
              </a:tr>
              <a:tr h="384048">
                <a:tc>
                  <a:txBody>
                    <a:bodyPr/>
                    <a:lstStyle/>
                    <a:p>
                      <a:pPr indent="0" marL="0">
                        <a:buNone/>
                      </a:pPr>
                      <a:r>
                        <a:rPr lang="en-US" sz="850" b="1" dirty="0">
                          <a:solidFill>
                            <a:srgbClr val="2A2118"/>
                          </a:solidFill>
                          <a:latin typeface="Arial" pitchFamily="34" charset="0"/>
                          <a:ea typeface="Arial" pitchFamily="34" charset="-122"/>
                          <a:cs typeface="Arial" pitchFamily="34" charset="-120"/>
                        </a:rPr>
                        <a:t>Per-order pricing for micro-eateries</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No</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Some</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Commission</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BF6F1"/>
                    </a:solidFill>
                  </a:tcPr>
                </a:tc>
                <a:tc>
                  <a:txBody>
                    <a:bodyPr/>
                    <a:lstStyle/>
                    <a:p>
                      <a:pPr indent="0" marL="0">
                        <a:buNone/>
                      </a:pPr>
                      <a:r>
                        <a:rPr lang="en-US" sz="850" b="1" dirty="0">
                          <a:solidFill>
                            <a:srgbClr val="2A2118"/>
                          </a:solidFill>
                          <a:latin typeface="Arial" pitchFamily="34" charset="0"/>
                          <a:ea typeface="Arial" pitchFamily="34" charset="-122"/>
                          <a:cs typeface="Arial" pitchFamily="34" charset="-120"/>
                        </a:rPr>
                        <a:t>Lite ₹0.15 / order</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DE9DD"/>
                    </a:solidFill>
                  </a:tcPr>
                </a:tc>
              </a:tr>
              <a:tr h="384048">
                <a:tc>
                  <a:txBody>
                    <a:bodyPr/>
                    <a:lstStyle/>
                    <a:p>
                      <a:pPr indent="0" marL="0">
                        <a:buNone/>
                      </a:pPr>
                      <a:r>
                        <a:rPr lang="en-US" sz="850" b="1" dirty="0">
                          <a:solidFill>
                            <a:srgbClr val="2A2118"/>
                          </a:solidFill>
                          <a:latin typeface="Arial" pitchFamily="34" charset="0"/>
                          <a:ea typeface="Arial" pitchFamily="34" charset="-122"/>
                          <a:cs typeface="Arial" pitchFamily="34" charset="-120"/>
                        </a:rPr>
                        <a:t>Owned direct channel vs commission</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n/a</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n/a</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n/a</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dirty="0">
                          <a:solidFill>
                            <a:srgbClr val="2A2118"/>
                          </a:solidFill>
                          <a:latin typeface="Arial" pitchFamily="34" charset="0"/>
                          <a:ea typeface="Arial" pitchFamily="34" charset="-122"/>
                          <a:cs typeface="Arial" pitchFamily="34" charset="-120"/>
                        </a:rPr>
                        <a:t>20–30% commission</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FFFFF"/>
                    </a:solidFill>
                  </a:tcPr>
                </a:tc>
                <a:tc>
                  <a:txBody>
                    <a:bodyPr/>
                    <a:lstStyle/>
                    <a:p>
                      <a:pPr indent="0" marL="0">
                        <a:buNone/>
                      </a:pPr>
                      <a:r>
                        <a:rPr lang="en-US" sz="850" b="1" dirty="0">
                          <a:solidFill>
                            <a:srgbClr val="2A2118"/>
                          </a:solidFill>
                          <a:latin typeface="Arial" pitchFamily="34" charset="0"/>
                          <a:ea typeface="Arial" pitchFamily="34" charset="-122"/>
                          <a:cs typeface="Arial" pitchFamily="34" charset="-120"/>
                        </a:rPr>
                        <a:t>Direct, measured by channel</a:t>
                      </a:r>
                      <a:endParaRPr lang="en-US" sz="850" dirty="0">
                        <a:latin typeface="Arial" charset="0"/>
                        <a:ea typeface="Arial" charset="0"/>
                        <a:cs typeface="Arial" charset="0"/>
                      </a:endParaRPr>
                    </a:p>
                  </a:txBody>
                  <a:tcPr marL="36576" marR="36576" marT="36576" marB="36576" anchor="ctr">
                    <a:lnL w="6350" cap="flat" cmpd="sng" algn="ctr">
                      <a:solidFill>
                        <a:srgbClr val="E6DDD5"/>
                      </a:solidFill>
                      <a:prstDash val="solid"/>
                      <a:round/>
                      <a:headEnd type="none" w="med" len="med"/>
                      <a:tailEnd type="none" w="med" len="med"/>
                    </a:lnL>
                    <a:lnR w="6350" cap="flat" cmpd="sng" algn="ctr">
                      <a:solidFill>
                        <a:srgbClr val="E6DDD5"/>
                      </a:solidFill>
                      <a:prstDash val="solid"/>
                      <a:round/>
                      <a:headEnd type="none" w="med" len="med"/>
                      <a:tailEnd type="none" w="med" len="med"/>
                    </a:lnR>
                    <a:lnT w="6350" cap="flat" cmpd="sng" algn="ctr">
                      <a:solidFill>
                        <a:srgbClr val="E6DDD5"/>
                      </a:solidFill>
                      <a:prstDash val="solid"/>
                      <a:round/>
                      <a:headEnd type="none" w="med" len="med"/>
                      <a:tailEnd type="none" w="med" len="med"/>
                    </a:lnT>
                    <a:lnB w="6350" cap="flat" cmpd="sng" algn="ctr">
                      <a:solidFill>
                        <a:srgbClr val="E6DDD5"/>
                      </a:solidFill>
                      <a:prstDash val="solid"/>
                      <a:round/>
                      <a:headEnd type="none" w="med" len="med"/>
                      <a:tailEnd type="none" w="med" len="med"/>
                    </a:lnB>
                    <a:solidFill>
                      <a:srgbClr val="FDE9DD"/>
                    </a:solidFill>
                  </a:tcPr>
                </a:tc>
              </a:tr>
            </a:tbl>
          </a:graphicData>
        </a:graphic>
      </p:graphicFrame>
      <p:sp>
        <p:nvSpPr>
          <p:cNvPr id="5" name="Text 2"/>
          <p:cNvSpPr/>
          <p:nvPr/>
        </p:nvSpPr>
        <p:spPr>
          <a:xfrm>
            <a:off x="548640" y="5532120"/>
            <a:ext cx="11094415" cy="640080"/>
          </a:xfrm>
          <a:prstGeom prst="rect">
            <a:avLst/>
          </a:prstGeom>
          <a:noFill/>
          <a:ln/>
        </p:spPr>
        <p:txBody>
          <a:bodyPr wrap="square" rtlCol="0" anchor="t"/>
          <a:lstStyle/>
          <a:p>
            <a:pPr indent="0" marL="0">
              <a:buNone/>
            </a:pPr>
            <a:r>
              <a:rPr lang="en-US" sz="900" i="1" dirty="0">
                <a:solidFill>
                  <a:srgbClr val="7A6E66"/>
                </a:solidFill>
                <a:latin typeface="Arial" pitchFamily="34" charset="0"/>
                <a:ea typeface="Arial" pitchFamily="34" charset="-122"/>
                <a:cs typeface="Arial" pitchFamily="34" charset="-120"/>
              </a:rPr>
              <a:t>Positioning, not a feature war: incumbents are strong in their piece; OotaOS competes on the connected whole, the visit model, owned-data AI and multi-market configuration — and on price at the bottom of the market where no incumbent plays. Characterisations are OotaOS's reading of public product information; verify per vendor before external use.</a:t>
            </a:r>
            <a:endParaRPr lang="en-US" sz="900" dirty="0"/>
          </a:p>
        </p:txBody>
      </p:sp>
      <p:sp>
        <p:nvSpPr>
          <p:cNvPr id="6" name="Text 3"/>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7A6E66"/>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7" name="Text 4"/>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7A6E66"/>
                </a:solidFill>
                <a:latin typeface="Arial" pitchFamily="34" charset="0"/>
                <a:ea typeface="Arial" pitchFamily="34" charset="-122"/>
                <a:cs typeface="Arial" pitchFamily="34" charset="-120"/>
              </a:rPr>
              <a:t>10</a:t>
            </a:r>
            <a:endParaRPr lang="en-US" sz="8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221A12"/>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DEFENSIBILITY</a:t>
            </a:r>
            <a:endParaRPr lang="en-US" sz="950" dirty="0"/>
          </a:p>
        </p:txBody>
      </p:sp>
      <p:sp>
        <p:nvSpPr>
          <p:cNvPr id="3" name="Text 1"/>
          <p:cNvSpPr/>
          <p:nvPr/>
        </p:nvSpPr>
        <p:spPr>
          <a:xfrm>
            <a:off x="548640" y="640080"/>
            <a:ext cx="11094415" cy="822960"/>
          </a:xfrm>
          <a:prstGeom prst="rect">
            <a:avLst/>
          </a:prstGeom>
          <a:noFill/>
          <a:ln/>
        </p:spPr>
        <p:txBody>
          <a:bodyPr wrap="square" rtlCol="0" anchor="ctr"/>
          <a:lstStyle/>
          <a:p>
            <a:pPr indent="0" marL="0">
              <a:buNone/>
            </a:pPr>
            <a:r>
              <a:rPr lang="en-US" sz="2400" b="1" dirty="0">
                <a:solidFill>
                  <a:srgbClr val="FFFFFF"/>
                </a:solidFill>
                <a:latin typeface="Arial" pitchFamily="34" charset="0"/>
                <a:ea typeface="Arial" pitchFamily="34" charset="-122"/>
                <a:cs typeface="Arial" pitchFamily="34" charset="-120"/>
              </a:rPr>
              <a:t>Seven proprietary innovations, and a data moat that compounds with every order.</a:t>
            </a:r>
            <a:endParaRPr lang="en-US" sz="2400" dirty="0"/>
          </a:p>
        </p:txBody>
      </p:sp>
      <p:sp>
        <p:nvSpPr>
          <p:cNvPr id="4" name="Shape 2"/>
          <p:cNvSpPr/>
          <p:nvPr/>
        </p:nvSpPr>
        <p:spPr>
          <a:xfrm>
            <a:off x="548640" y="1645920"/>
            <a:ext cx="2636444" cy="2011680"/>
          </a:xfrm>
          <a:prstGeom prst="roundRect">
            <a:avLst>
              <a:gd name="adj" fmla="val 3636"/>
            </a:avLst>
          </a:prstGeom>
          <a:solidFill>
            <a:srgbClr val="3A2E26"/>
          </a:solidFill>
          <a:ln w="6350">
            <a:solidFill>
              <a:srgbClr val="5A4A3F"/>
            </a:solidFill>
            <a:prstDash val="solid"/>
          </a:ln>
        </p:spPr>
      </p:sp>
      <p:sp>
        <p:nvSpPr>
          <p:cNvPr id="5" name="Text 3"/>
          <p:cNvSpPr/>
          <p:nvPr/>
        </p:nvSpPr>
        <p:spPr>
          <a:xfrm>
            <a:off x="685800" y="1737360"/>
            <a:ext cx="457200" cy="365760"/>
          </a:xfrm>
          <a:prstGeom prst="rect">
            <a:avLst/>
          </a:prstGeom>
          <a:noFill/>
          <a:ln/>
        </p:spPr>
        <p:txBody>
          <a:bodyPr wrap="square" rtlCol="0" anchor="ctr"/>
          <a:lstStyle/>
          <a:p>
            <a:pPr indent="0" marL="0">
              <a:buNone/>
            </a:pPr>
            <a:r>
              <a:rPr lang="en-US" sz="1600" b="1" dirty="0">
                <a:solidFill>
                  <a:srgbClr val="E8601C"/>
                </a:solidFill>
                <a:latin typeface="Arial" pitchFamily="34" charset="0"/>
                <a:ea typeface="Arial" pitchFamily="34" charset="-122"/>
                <a:cs typeface="Arial" pitchFamily="34" charset="-120"/>
              </a:rPr>
              <a:t>1</a:t>
            </a:r>
            <a:endParaRPr lang="en-US" sz="1600" dirty="0"/>
          </a:p>
        </p:txBody>
      </p:sp>
      <p:sp>
        <p:nvSpPr>
          <p:cNvPr id="6" name="Text 4"/>
          <p:cNvSpPr/>
          <p:nvPr/>
        </p:nvSpPr>
        <p:spPr>
          <a:xfrm>
            <a:off x="685800" y="2103120"/>
            <a:ext cx="2362124" cy="411480"/>
          </a:xfrm>
          <a:prstGeom prst="rect">
            <a:avLst/>
          </a:prstGeom>
          <a:noFill/>
          <a:ln/>
        </p:spPr>
        <p:txBody>
          <a:bodyPr wrap="square" rtlCol="0" anchor="t"/>
          <a:lstStyle/>
          <a:p>
            <a:pPr indent="0" marL="0">
              <a:buNone/>
            </a:pPr>
            <a:r>
              <a:rPr lang="en-US" sz="1050" b="1" dirty="0">
                <a:solidFill>
                  <a:srgbClr val="FFFFFF"/>
                </a:solidFill>
                <a:latin typeface="Arial" pitchFamily="34" charset="0"/>
                <a:ea typeface="Arial" pitchFamily="34" charset="-122"/>
                <a:cs typeface="Arial" pitchFamily="34" charset="-120"/>
              </a:rPr>
              <a:t>Visit-level operating model</a:t>
            </a:r>
            <a:endParaRPr lang="en-US" sz="1050" dirty="0"/>
          </a:p>
        </p:txBody>
      </p:sp>
      <p:sp>
        <p:nvSpPr>
          <p:cNvPr id="7" name="Text 5"/>
          <p:cNvSpPr/>
          <p:nvPr/>
        </p:nvSpPr>
        <p:spPr>
          <a:xfrm>
            <a:off x="685800" y="2542032"/>
            <a:ext cx="2362124" cy="1097280"/>
          </a:xfrm>
          <a:prstGeom prst="rect">
            <a:avLst/>
          </a:prstGeom>
          <a:noFill/>
          <a:ln/>
        </p:spPr>
        <p:txBody>
          <a:bodyPr wrap="square" rtlCol="0" anchor="t"/>
          <a:lstStyle/>
          <a:p>
            <a:pPr indent="0" marL="0">
              <a:buNone/>
            </a:pPr>
            <a:r>
              <a:rPr lang="en-US" sz="850" dirty="0">
                <a:solidFill>
                  <a:srgbClr val="C9BFB5"/>
                </a:solidFill>
                <a:latin typeface="Arial" pitchFamily="34" charset="0"/>
                <a:ea typeface="Arial" pitchFamily="34" charset="-122"/>
                <a:cs typeface="Arial" pitchFamily="34" charset="-120"/>
              </a:rPr>
              <a:t>Table ≠ order: diners, devices, rounds and payments bound to one dining context — hard to retrofit into POS-first or QR-first products.</a:t>
            </a:r>
            <a:endParaRPr lang="en-US" sz="850" dirty="0"/>
          </a:p>
        </p:txBody>
      </p:sp>
      <p:sp>
        <p:nvSpPr>
          <p:cNvPr id="8" name="Shape 6"/>
          <p:cNvSpPr/>
          <p:nvPr/>
        </p:nvSpPr>
        <p:spPr>
          <a:xfrm>
            <a:off x="3367964" y="1645920"/>
            <a:ext cx="2636444" cy="2011680"/>
          </a:xfrm>
          <a:prstGeom prst="roundRect">
            <a:avLst>
              <a:gd name="adj" fmla="val 3636"/>
            </a:avLst>
          </a:prstGeom>
          <a:solidFill>
            <a:srgbClr val="3A2E26"/>
          </a:solidFill>
          <a:ln w="6350">
            <a:solidFill>
              <a:srgbClr val="5A4A3F"/>
            </a:solidFill>
            <a:prstDash val="solid"/>
          </a:ln>
        </p:spPr>
      </p:sp>
      <p:sp>
        <p:nvSpPr>
          <p:cNvPr id="9" name="Text 7"/>
          <p:cNvSpPr/>
          <p:nvPr/>
        </p:nvSpPr>
        <p:spPr>
          <a:xfrm>
            <a:off x="3505124" y="1737360"/>
            <a:ext cx="457200" cy="365760"/>
          </a:xfrm>
          <a:prstGeom prst="rect">
            <a:avLst/>
          </a:prstGeom>
          <a:noFill/>
          <a:ln/>
        </p:spPr>
        <p:txBody>
          <a:bodyPr wrap="square" rtlCol="0" anchor="ctr"/>
          <a:lstStyle/>
          <a:p>
            <a:pPr indent="0" marL="0">
              <a:buNone/>
            </a:pPr>
            <a:r>
              <a:rPr lang="en-US" sz="1600" b="1" dirty="0">
                <a:solidFill>
                  <a:srgbClr val="E8601C"/>
                </a:solidFill>
                <a:latin typeface="Arial" pitchFamily="34" charset="0"/>
                <a:ea typeface="Arial" pitchFamily="34" charset="-122"/>
                <a:cs typeface="Arial" pitchFamily="34" charset="-120"/>
              </a:rPr>
              <a:t>2</a:t>
            </a:r>
            <a:endParaRPr lang="en-US" sz="1600" dirty="0"/>
          </a:p>
        </p:txBody>
      </p:sp>
      <p:sp>
        <p:nvSpPr>
          <p:cNvPr id="10" name="Text 8"/>
          <p:cNvSpPr/>
          <p:nvPr/>
        </p:nvSpPr>
        <p:spPr>
          <a:xfrm>
            <a:off x="3505124" y="2103120"/>
            <a:ext cx="2362124" cy="411480"/>
          </a:xfrm>
          <a:prstGeom prst="rect">
            <a:avLst/>
          </a:prstGeom>
          <a:noFill/>
          <a:ln/>
        </p:spPr>
        <p:txBody>
          <a:bodyPr wrap="square" rtlCol="0" anchor="t"/>
          <a:lstStyle/>
          <a:p>
            <a:pPr indent="0" marL="0">
              <a:buNone/>
            </a:pPr>
            <a:r>
              <a:rPr lang="en-US" sz="1050" b="1" dirty="0">
                <a:solidFill>
                  <a:srgbClr val="FFFFFF"/>
                </a:solidFill>
                <a:latin typeface="Arial" pitchFamily="34" charset="0"/>
                <a:ea typeface="Arial" pitchFamily="34" charset="-122"/>
                <a:cs typeface="Arial" pitchFamily="34" charset="-120"/>
              </a:rPr>
              <a:t>UPI confirmation from bank SMS (Lite)</a:t>
            </a:r>
            <a:endParaRPr lang="en-US" sz="1050" dirty="0"/>
          </a:p>
        </p:txBody>
      </p:sp>
      <p:sp>
        <p:nvSpPr>
          <p:cNvPr id="11" name="Text 9"/>
          <p:cNvSpPr/>
          <p:nvPr/>
        </p:nvSpPr>
        <p:spPr>
          <a:xfrm>
            <a:off x="3505124" y="2542032"/>
            <a:ext cx="2362124" cy="1097280"/>
          </a:xfrm>
          <a:prstGeom prst="rect">
            <a:avLst/>
          </a:prstGeom>
          <a:noFill/>
          <a:ln/>
        </p:spPr>
        <p:txBody>
          <a:bodyPr wrap="square" rtlCol="0" anchor="t"/>
          <a:lstStyle/>
          <a:p>
            <a:pPr indent="0" marL="0">
              <a:buNone/>
            </a:pPr>
            <a:r>
              <a:rPr lang="en-US" sz="850" dirty="0">
                <a:solidFill>
                  <a:srgbClr val="C9BFB5"/>
                </a:solidFill>
                <a:latin typeface="Arial" pitchFamily="34" charset="0"/>
                <a:ea typeface="Arial" pitchFamily="34" charset="-122"/>
                <a:cs typeface="Arial" pitchFamily="34" charset="-120"/>
              </a:rPr>
              <a:t>Zero-integration payment confirmation for street vendors: the phone reads the bank credit alert and matches the order; the SMS never leaves the device.</a:t>
            </a:r>
            <a:endParaRPr lang="en-US" sz="850" dirty="0"/>
          </a:p>
        </p:txBody>
      </p:sp>
      <p:sp>
        <p:nvSpPr>
          <p:cNvPr id="12" name="Shape 10"/>
          <p:cNvSpPr/>
          <p:nvPr/>
        </p:nvSpPr>
        <p:spPr>
          <a:xfrm>
            <a:off x="6187288" y="1645920"/>
            <a:ext cx="2636444" cy="2011680"/>
          </a:xfrm>
          <a:prstGeom prst="roundRect">
            <a:avLst>
              <a:gd name="adj" fmla="val 3636"/>
            </a:avLst>
          </a:prstGeom>
          <a:solidFill>
            <a:srgbClr val="3A2E26"/>
          </a:solidFill>
          <a:ln w="6350">
            <a:solidFill>
              <a:srgbClr val="5A4A3F"/>
            </a:solidFill>
            <a:prstDash val="solid"/>
          </a:ln>
        </p:spPr>
      </p:sp>
      <p:sp>
        <p:nvSpPr>
          <p:cNvPr id="13" name="Text 11"/>
          <p:cNvSpPr/>
          <p:nvPr/>
        </p:nvSpPr>
        <p:spPr>
          <a:xfrm>
            <a:off x="6324448" y="1737360"/>
            <a:ext cx="457200" cy="365760"/>
          </a:xfrm>
          <a:prstGeom prst="rect">
            <a:avLst/>
          </a:prstGeom>
          <a:noFill/>
          <a:ln/>
        </p:spPr>
        <p:txBody>
          <a:bodyPr wrap="square" rtlCol="0" anchor="ctr"/>
          <a:lstStyle/>
          <a:p>
            <a:pPr indent="0" marL="0">
              <a:buNone/>
            </a:pPr>
            <a:r>
              <a:rPr lang="en-US" sz="1600" b="1" dirty="0">
                <a:solidFill>
                  <a:srgbClr val="E8601C"/>
                </a:solidFill>
                <a:latin typeface="Arial" pitchFamily="34" charset="0"/>
                <a:ea typeface="Arial" pitchFamily="34" charset="-122"/>
                <a:cs typeface="Arial" pitchFamily="34" charset="-120"/>
              </a:rPr>
              <a:t>3</a:t>
            </a:r>
            <a:endParaRPr lang="en-US" sz="1600" dirty="0"/>
          </a:p>
        </p:txBody>
      </p:sp>
      <p:sp>
        <p:nvSpPr>
          <p:cNvPr id="14" name="Text 12"/>
          <p:cNvSpPr/>
          <p:nvPr/>
        </p:nvSpPr>
        <p:spPr>
          <a:xfrm>
            <a:off x="6324448" y="2103120"/>
            <a:ext cx="2362124" cy="411480"/>
          </a:xfrm>
          <a:prstGeom prst="rect">
            <a:avLst/>
          </a:prstGeom>
          <a:noFill/>
          <a:ln/>
        </p:spPr>
        <p:txBody>
          <a:bodyPr wrap="square" rtlCol="0" anchor="t"/>
          <a:lstStyle/>
          <a:p>
            <a:pPr indent="0" marL="0">
              <a:buNone/>
            </a:pPr>
            <a:r>
              <a:rPr lang="en-US" sz="1050" b="1" dirty="0">
                <a:solidFill>
                  <a:srgbClr val="FFFFFF"/>
                </a:solidFill>
                <a:latin typeface="Arial" pitchFamily="34" charset="0"/>
                <a:ea typeface="Arial" pitchFamily="34" charset="-122"/>
                <a:cs typeface="Arial" pitchFamily="34" charset="-120"/>
              </a:rPr>
              <a:t>Intelligence from the owned ledger</a:t>
            </a:r>
            <a:endParaRPr lang="en-US" sz="1050" dirty="0"/>
          </a:p>
        </p:txBody>
      </p:sp>
      <p:sp>
        <p:nvSpPr>
          <p:cNvPr id="15" name="Text 13"/>
          <p:cNvSpPr/>
          <p:nvPr/>
        </p:nvSpPr>
        <p:spPr>
          <a:xfrm>
            <a:off x="6324448" y="2542032"/>
            <a:ext cx="2362124" cy="1097280"/>
          </a:xfrm>
          <a:prstGeom prst="rect">
            <a:avLst/>
          </a:prstGeom>
          <a:noFill/>
          <a:ln/>
        </p:spPr>
        <p:txBody>
          <a:bodyPr wrap="square" rtlCol="0" anchor="t"/>
          <a:lstStyle/>
          <a:p>
            <a:pPr indent="0" marL="0">
              <a:buNone/>
            </a:pPr>
            <a:r>
              <a:rPr lang="en-US" sz="850" dirty="0">
                <a:solidFill>
                  <a:srgbClr val="C9BFB5"/>
                </a:solidFill>
                <a:latin typeface="Arial" pitchFamily="34" charset="0"/>
                <a:ea typeface="Arial" pitchFamily="34" charset="-122"/>
                <a:cs typeface="Arial" pitchFamily="34" charset="-120"/>
              </a:rPr>
              <a:t>Fourteen engines read the restaurant's own numbers and propose actions with reasons and confidence — cost-disciplined, explainable, owner-approved.</a:t>
            </a:r>
            <a:endParaRPr lang="en-US" sz="850" dirty="0"/>
          </a:p>
        </p:txBody>
      </p:sp>
      <p:sp>
        <p:nvSpPr>
          <p:cNvPr id="16" name="Shape 14"/>
          <p:cNvSpPr/>
          <p:nvPr/>
        </p:nvSpPr>
        <p:spPr>
          <a:xfrm>
            <a:off x="9006611" y="1645920"/>
            <a:ext cx="2636444" cy="2011680"/>
          </a:xfrm>
          <a:prstGeom prst="roundRect">
            <a:avLst>
              <a:gd name="adj" fmla="val 3636"/>
            </a:avLst>
          </a:prstGeom>
          <a:solidFill>
            <a:srgbClr val="3A2E26"/>
          </a:solidFill>
          <a:ln w="6350">
            <a:solidFill>
              <a:srgbClr val="5A4A3F"/>
            </a:solidFill>
            <a:prstDash val="solid"/>
          </a:ln>
        </p:spPr>
      </p:sp>
      <p:sp>
        <p:nvSpPr>
          <p:cNvPr id="17" name="Text 15"/>
          <p:cNvSpPr/>
          <p:nvPr/>
        </p:nvSpPr>
        <p:spPr>
          <a:xfrm>
            <a:off x="9143771" y="1737360"/>
            <a:ext cx="457200" cy="365760"/>
          </a:xfrm>
          <a:prstGeom prst="rect">
            <a:avLst/>
          </a:prstGeom>
          <a:noFill/>
          <a:ln/>
        </p:spPr>
        <p:txBody>
          <a:bodyPr wrap="square" rtlCol="0" anchor="ctr"/>
          <a:lstStyle/>
          <a:p>
            <a:pPr indent="0" marL="0">
              <a:buNone/>
            </a:pPr>
            <a:r>
              <a:rPr lang="en-US" sz="1600" b="1" dirty="0">
                <a:solidFill>
                  <a:srgbClr val="E8601C"/>
                </a:solidFill>
                <a:latin typeface="Arial" pitchFamily="34" charset="0"/>
                <a:ea typeface="Arial" pitchFamily="34" charset="-122"/>
                <a:cs typeface="Arial" pitchFamily="34" charset="-120"/>
              </a:rPr>
              <a:t>4</a:t>
            </a:r>
            <a:endParaRPr lang="en-US" sz="1600" dirty="0"/>
          </a:p>
        </p:txBody>
      </p:sp>
      <p:sp>
        <p:nvSpPr>
          <p:cNvPr id="18" name="Text 16"/>
          <p:cNvSpPr/>
          <p:nvPr/>
        </p:nvSpPr>
        <p:spPr>
          <a:xfrm>
            <a:off x="9143771" y="2103120"/>
            <a:ext cx="2362124" cy="411480"/>
          </a:xfrm>
          <a:prstGeom prst="rect">
            <a:avLst/>
          </a:prstGeom>
          <a:noFill/>
          <a:ln/>
        </p:spPr>
        <p:txBody>
          <a:bodyPr wrap="square" rtlCol="0" anchor="t"/>
          <a:lstStyle/>
          <a:p>
            <a:pPr indent="0" marL="0">
              <a:buNone/>
            </a:pPr>
            <a:r>
              <a:rPr lang="en-US" sz="1050" b="1" dirty="0">
                <a:solidFill>
                  <a:srgbClr val="FFFFFF"/>
                </a:solidFill>
                <a:latin typeface="Arial" pitchFamily="34" charset="0"/>
                <a:ea typeface="Arial" pitchFamily="34" charset="-122"/>
                <a:cs typeface="Arial" pitchFamily="34" charset="-120"/>
              </a:rPr>
              <a:t>AISI investigative support</a:t>
            </a:r>
            <a:endParaRPr lang="en-US" sz="1050" dirty="0"/>
          </a:p>
        </p:txBody>
      </p:sp>
      <p:sp>
        <p:nvSpPr>
          <p:cNvPr id="19" name="Text 17"/>
          <p:cNvSpPr/>
          <p:nvPr/>
        </p:nvSpPr>
        <p:spPr>
          <a:xfrm>
            <a:off x="9143771" y="2542032"/>
            <a:ext cx="2362124" cy="1097280"/>
          </a:xfrm>
          <a:prstGeom prst="rect">
            <a:avLst/>
          </a:prstGeom>
          <a:noFill/>
          <a:ln/>
        </p:spPr>
        <p:txBody>
          <a:bodyPr wrap="square" rtlCol="0" anchor="t"/>
          <a:lstStyle/>
          <a:p>
            <a:pPr indent="0" marL="0">
              <a:buNone/>
            </a:pPr>
            <a:r>
              <a:rPr lang="en-US" sz="850" dirty="0">
                <a:solidFill>
                  <a:srgbClr val="C9BFB5"/>
                </a:solidFill>
                <a:latin typeface="Arial" pitchFamily="34" charset="0"/>
                <a:ea typeface="Arial" pitchFamily="34" charset="-122"/>
                <a:cs typeface="Arial" pitchFamily="34" charset="-120"/>
              </a:rPr>
              <a:t>Support that runs checks on the tenant before it answers, shows its working, and hands off with context — support cost engineered out of the model.</a:t>
            </a:r>
            <a:endParaRPr lang="en-US" sz="850" dirty="0"/>
          </a:p>
        </p:txBody>
      </p:sp>
      <p:sp>
        <p:nvSpPr>
          <p:cNvPr id="20" name="Shape 18"/>
          <p:cNvSpPr/>
          <p:nvPr/>
        </p:nvSpPr>
        <p:spPr>
          <a:xfrm>
            <a:off x="548640" y="3794760"/>
            <a:ext cx="2636444" cy="2011680"/>
          </a:xfrm>
          <a:prstGeom prst="roundRect">
            <a:avLst>
              <a:gd name="adj" fmla="val 3636"/>
            </a:avLst>
          </a:prstGeom>
          <a:solidFill>
            <a:srgbClr val="3A2E26"/>
          </a:solidFill>
          <a:ln w="6350">
            <a:solidFill>
              <a:srgbClr val="5A4A3F"/>
            </a:solidFill>
            <a:prstDash val="solid"/>
          </a:ln>
        </p:spPr>
      </p:sp>
      <p:sp>
        <p:nvSpPr>
          <p:cNvPr id="21" name="Text 19"/>
          <p:cNvSpPr/>
          <p:nvPr/>
        </p:nvSpPr>
        <p:spPr>
          <a:xfrm>
            <a:off x="685800" y="3886200"/>
            <a:ext cx="457200" cy="365760"/>
          </a:xfrm>
          <a:prstGeom prst="rect">
            <a:avLst/>
          </a:prstGeom>
          <a:noFill/>
          <a:ln/>
        </p:spPr>
        <p:txBody>
          <a:bodyPr wrap="square" rtlCol="0" anchor="ctr"/>
          <a:lstStyle/>
          <a:p>
            <a:pPr indent="0" marL="0">
              <a:buNone/>
            </a:pPr>
            <a:r>
              <a:rPr lang="en-US" sz="1600" b="1" dirty="0">
                <a:solidFill>
                  <a:srgbClr val="E8601C"/>
                </a:solidFill>
                <a:latin typeface="Arial" pitchFamily="34" charset="0"/>
                <a:ea typeface="Arial" pitchFamily="34" charset="-122"/>
                <a:cs typeface="Arial" pitchFamily="34" charset="-120"/>
              </a:rPr>
              <a:t>5</a:t>
            </a:r>
            <a:endParaRPr lang="en-US" sz="1600" dirty="0"/>
          </a:p>
        </p:txBody>
      </p:sp>
      <p:sp>
        <p:nvSpPr>
          <p:cNvPr id="22" name="Text 20"/>
          <p:cNvSpPr/>
          <p:nvPr/>
        </p:nvSpPr>
        <p:spPr>
          <a:xfrm>
            <a:off x="685800" y="4251960"/>
            <a:ext cx="2362124" cy="411480"/>
          </a:xfrm>
          <a:prstGeom prst="rect">
            <a:avLst/>
          </a:prstGeom>
          <a:noFill/>
          <a:ln/>
        </p:spPr>
        <p:txBody>
          <a:bodyPr wrap="square" rtlCol="0" anchor="t"/>
          <a:lstStyle/>
          <a:p>
            <a:pPr indent="0" marL="0">
              <a:buNone/>
            </a:pPr>
            <a:r>
              <a:rPr lang="en-US" sz="1050" b="1" dirty="0">
                <a:solidFill>
                  <a:srgbClr val="FFFFFF"/>
                </a:solidFill>
                <a:latin typeface="Arial" pitchFamily="34" charset="0"/>
                <a:ea typeface="Arial" pitchFamily="34" charset="-122"/>
                <a:cs typeface="Arial" pitchFamily="34" charset="-120"/>
              </a:rPr>
              <a:t>Compliance-grade money correctness</a:t>
            </a:r>
            <a:endParaRPr lang="en-US" sz="1050" dirty="0"/>
          </a:p>
        </p:txBody>
      </p:sp>
      <p:sp>
        <p:nvSpPr>
          <p:cNvPr id="23" name="Text 21"/>
          <p:cNvSpPr/>
          <p:nvPr/>
        </p:nvSpPr>
        <p:spPr>
          <a:xfrm>
            <a:off x="685800" y="4690872"/>
            <a:ext cx="2362124" cy="1097280"/>
          </a:xfrm>
          <a:prstGeom prst="rect">
            <a:avLst/>
          </a:prstGeom>
          <a:noFill/>
          <a:ln/>
        </p:spPr>
        <p:txBody>
          <a:bodyPr wrap="square" rtlCol="0" anchor="t"/>
          <a:lstStyle/>
          <a:p>
            <a:pPr indent="0" marL="0">
              <a:buNone/>
            </a:pPr>
            <a:r>
              <a:rPr lang="en-US" sz="850" dirty="0">
                <a:solidFill>
                  <a:srgbClr val="C9BFB5"/>
                </a:solidFill>
                <a:latin typeface="Arial" pitchFamily="34" charset="0"/>
                <a:ea typeface="Arial" pitchFamily="34" charset="-122"/>
                <a:cs typeface="Arial" pitchFamily="34" charset="-120"/>
              </a:rPr>
              <a:t>Server-authoritative pricing; subtotal + tax + service + tip = total enforced at the database; payment confirmation never client-trusted.</a:t>
            </a:r>
            <a:endParaRPr lang="en-US" sz="850" dirty="0"/>
          </a:p>
        </p:txBody>
      </p:sp>
      <p:sp>
        <p:nvSpPr>
          <p:cNvPr id="24" name="Shape 22"/>
          <p:cNvSpPr/>
          <p:nvPr/>
        </p:nvSpPr>
        <p:spPr>
          <a:xfrm>
            <a:off x="3367964" y="3794760"/>
            <a:ext cx="2636444" cy="2011680"/>
          </a:xfrm>
          <a:prstGeom prst="roundRect">
            <a:avLst>
              <a:gd name="adj" fmla="val 3636"/>
            </a:avLst>
          </a:prstGeom>
          <a:solidFill>
            <a:srgbClr val="3A2E26"/>
          </a:solidFill>
          <a:ln w="6350">
            <a:solidFill>
              <a:srgbClr val="5A4A3F"/>
            </a:solidFill>
            <a:prstDash val="solid"/>
          </a:ln>
        </p:spPr>
      </p:sp>
      <p:sp>
        <p:nvSpPr>
          <p:cNvPr id="25" name="Text 23"/>
          <p:cNvSpPr/>
          <p:nvPr/>
        </p:nvSpPr>
        <p:spPr>
          <a:xfrm>
            <a:off x="3505124" y="3886200"/>
            <a:ext cx="457200" cy="365760"/>
          </a:xfrm>
          <a:prstGeom prst="rect">
            <a:avLst/>
          </a:prstGeom>
          <a:noFill/>
          <a:ln/>
        </p:spPr>
        <p:txBody>
          <a:bodyPr wrap="square" rtlCol="0" anchor="ctr"/>
          <a:lstStyle/>
          <a:p>
            <a:pPr indent="0" marL="0">
              <a:buNone/>
            </a:pPr>
            <a:r>
              <a:rPr lang="en-US" sz="1600" b="1" dirty="0">
                <a:solidFill>
                  <a:srgbClr val="E8601C"/>
                </a:solidFill>
                <a:latin typeface="Arial" pitchFamily="34" charset="0"/>
                <a:ea typeface="Arial" pitchFamily="34" charset="-122"/>
                <a:cs typeface="Arial" pitchFamily="34" charset="-120"/>
              </a:rPr>
              <a:t>6</a:t>
            </a:r>
            <a:endParaRPr lang="en-US" sz="1600" dirty="0"/>
          </a:p>
        </p:txBody>
      </p:sp>
      <p:sp>
        <p:nvSpPr>
          <p:cNvPr id="26" name="Text 24"/>
          <p:cNvSpPr/>
          <p:nvPr/>
        </p:nvSpPr>
        <p:spPr>
          <a:xfrm>
            <a:off x="3505124" y="4251960"/>
            <a:ext cx="2362124" cy="411480"/>
          </a:xfrm>
          <a:prstGeom prst="rect">
            <a:avLst/>
          </a:prstGeom>
          <a:noFill/>
          <a:ln/>
        </p:spPr>
        <p:txBody>
          <a:bodyPr wrap="square" rtlCol="0" anchor="t"/>
          <a:lstStyle/>
          <a:p>
            <a:pPr indent="0" marL="0">
              <a:buNone/>
            </a:pPr>
            <a:r>
              <a:rPr lang="en-US" sz="1050" b="1" dirty="0">
                <a:solidFill>
                  <a:srgbClr val="FFFFFF"/>
                </a:solidFill>
                <a:latin typeface="Arial" pitchFamily="34" charset="0"/>
                <a:ea typeface="Arial" pitchFamily="34" charset="-122"/>
                <a:cs typeface="Arial" pitchFamily="34" charset="-120"/>
              </a:rPr>
              <a:t>Migration engine</a:t>
            </a:r>
            <a:endParaRPr lang="en-US" sz="1050" dirty="0"/>
          </a:p>
        </p:txBody>
      </p:sp>
      <p:sp>
        <p:nvSpPr>
          <p:cNvPr id="27" name="Text 25"/>
          <p:cNvSpPr/>
          <p:nvPr/>
        </p:nvSpPr>
        <p:spPr>
          <a:xfrm>
            <a:off x="3505124" y="4690872"/>
            <a:ext cx="2362124" cy="1097280"/>
          </a:xfrm>
          <a:prstGeom prst="rect">
            <a:avLst/>
          </a:prstGeom>
          <a:noFill/>
          <a:ln/>
        </p:spPr>
        <p:txBody>
          <a:bodyPr wrap="square" rtlCol="0" anchor="t"/>
          <a:lstStyle/>
          <a:p>
            <a:pPr indent="0" marL="0">
              <a:buNone/>
            </a:pPr>
            <a:r>
              <a:rPr lang="en-US" sz="850" dirty="0">
                <a:solidFill>
                  <a:srgbClr val="C9BFB5"/>
                </a:solidFill>
                <a:latin typeface="Arial" pitchFamily="34" charset="0"/>
                <a:ea typeface="Arial" pitchFamily="34" charset="-122"/>
                <a:cs typeface="Arial" pitchFamily="34" charset="-120"/>
              </a:rPr>
              <a:t>POS fingerprints, dry-run, readiness score and undo for Petpooja / POSist / Square / Excel — attacks the switching cost that keeps restaurants on bad software.</a:t>
            </a:r>
            <a:endParaRPr lang="en-US" sz="850" dirty="0"/>
          </a:p>
        </p:txBody>
      </p:sp>
      <p:sp>
        <p:nvSpPr>
          <p:cNvPr id="28" name="Shape 26"/>
          <p:cNvSpPr/>
          <p:nvPr/>
        </p:nvSpPr>
        <p:spPr>
          <a:xfrm>
            <a:off x="6187288" y="3794760"/>
            <a:ext cx="2636444" cy="2011680"/>
          </a:xfrm>
          <a:prstGeom prst="roundRect">
            <a:avLst>
              <a:gd name="adj" fmla="val 3636"/>
            </a:avLst>
          </a:prstGeom>
          <a:solidFill>
            <a:srgbClr val="3A2E26"/>
          </a:solidFill>
          <a:ln w="6350">
            <a:solidFill>
              <a:srgbClr val="5A4A3F"/>
            </a:solidFill>
            <a:prstDash val="solid"/>
          </a:ln>
        </p:spPr>
      </p:sp>
      <p:sp>
        <p:nvSpPr>
          <p:cNvPr id="29" name="Text 27"/>
          <p:cNvSpPr/>
          <p:nvPr/>
        </p:nvSpPr>
        <p:spPr>
          <a:xfrm>
            <a:off x="6324448" y="3886200"/>
            <a:ext cx="457200" cy="365760"/>
          </a:xfrm>
          <a:prstGeom prst="rect">
            <a:avLst/>
          </a:prstGeom>
          <a:noFill/>
          <a:ln/>
        </p:spPr>
        <p:txBody>
          <a:bodyPr wrap="square" rtlCol="0" anchor="ctr"/>
          <a:lstStyle/>
          <a:p>
            <a:pPr indent="0" marL="0">
              <a:buNone/>
            </a:pPr>
            <a:r>
              <a:rPr lang="en-US" sz="1600" b="1" dirty="0">
                <a:solidFill>
                  <a:srgbClr val="E8601C"/>
                </a:solidFill>
                <a:latin typeface="Arial" pitchFamily="34" charset="0"/>
                <a:ea typeface="Arial" pitchFamily="34" charset="-122"/>
                <a:cs typeface="Arial" pitchFamily="34" charset="-120"/>
              </a:rPr>
              <a:t>7</a:t>
            </a:r>
            <a:endParaRPr lang="en-US" sz="1600" dirty="0"/>
          </a:p>
        </p:txBody>
      </p:sp>
      <p:sp>
        <p:nvSpPr>
          <p:cNvPr id="30" name="Text 28"/>
          <p:cNvSpPr/>
          <p:nvPr/>
        </p:nvSpPr>
        <p:spPr>
          <a:xfrm>
            <a:off x="6324448" y="4251960"/>
            <a:ext cx="2362124" cy="411480"/>
          </a:xfrm>
          <a:prstGeom prst="rect">
            <a:avLst/>
          </a:prstGeom>
          <a:noFill/>
          <a:ln/>
        </p:spPr>
        <p:txBody>
          <a:bodyPr wrap="square" rtlCol="0" anchor="t"/>
          <a:lstStyle/>
          <a:p>
            <a:pPr indent="0" marL="0">
              <a:buNone/>
            </a:pPr>
            <a:r>
              <a:rPr lang="en-US" sz="1050" b="1" dirty="0">
                <a:solidFill>
                  <a:srgbClr val="FFFFFF"/>
                </a:solidFill>
                <a:latin typeface="Arial" pitchFamily="34" charset="0"/>
                <a:ea typeface="Arial" pitchFamily="34" charset="-122"/>
                <a:cs typeface="Arial" pitchFamily="34" charset="-120"/>
              </a:rPr>
              <a:t>Multi-market tax &amp; rails engine</a:t>
            </a:r>
            <a:endParaRPr lang="en-US" sz="1050" dirty="0"/>
          </a:p>
        </p:txBody>
      </p:sp>
      <p:sp>
        <p:nvSpPr>
          <p:cNvPr id="31" name="Text 29"/>
          <p:cNvSpPr/>
          <p:nvPr/>
        </p:nvSpPr>
        <p:spPr>
          <a:xfrm>
            <a:off x="6324448" y="4690872"/>
            <a:ext cx="2362124" cy="1097280"/>
          </a:xfrm>
          <a:prstGeom prst="rect">
            <a:avLst/>
          </a:prstGeom>
          <a:noFill/>
          <a:ln/>
        </p:spPr>
        <p:txBody>
          <a:bodyPr wrap="square" rtlCol="0" anchor="t"/>
          <a:lstStyle/>
          <a:p>
            <a:pPr indent="0" marL="0">
              <a:buNone/>
            </a:pPr>
            <a:r>
              <a:rPr lang="en-US" sz="850" dirty="0">
                <a:solidFill>
                  <a:srgbClr val="C9BFB5"/>
                </a:solidFill>
                <a:latin typeface="Arial" pitchFamily="34" charset="0"/>
                <a:ea typeface="Arial" pitchFamily="34" charset="-122"/>
                <a:cs typeface="Arial" pitchFamily="34" charset="-120"/>
              </a:rPr>
              <a:t>Per-market tax profiles, invoice numbering, gateways, terminals and delivery integrations as configuration; a 12-country data-driven tax engine built and tested (packs activated per jurisdiction).</a:t>
            </a:r>
            <a:endParaRPr lang="en-US" sz="850" dirty="0"/>
          </a:p>
        </p:txBody>
      </p:sp>
      <p:sp>
        <p:nvSpPr>
          <p:cNvPr id="32" name="Shape 30"/>
          <p:cNvSpPr/>
          <p:nvPr/>
        </p:nvSpPr>
        <p:spPr>
          <a:xfrm>
            <a:off x="9006611" y="3794760"/>
            <a:ext cx="2636444" cy="2011680"/>
          </a:xfrm>
          <a:prstGeom prst="roundRect">
            <a:avLst>
              <a:gd name="adj" fmla="val 3636"/>
            </a:avLst>
          </a:prstGeom>
          <a:solidFill>
            <a:srgbClr val="E8601C"/>
          </a:solidFill>
          <a:ln w="12700">
            <a:solidFill>
              <a:srgbClr val="E8601C"/>
            </a:solidFill>
            <a:prstDash val="solid"/>
          </a:ln>
        </p:spPr>
      </p:sp>
      <p:sp>
        <p:nvSpPr>
          <p:cNvPr id="33" name="Text 31"/>
          <p:cNvSpPr/>
          <p:nvPr/>
        </p:nvSpPr>
        <p:spPr>
          <a:xfrm>
            <a:off x="9143771" y="3886200"/>
            <a:ext cx="2362124" cy="1828800"/>
          </a:xfrm>
          <a:prstGeom prst="rect">
            <a:avLst/>
          </a:prstGeom>
          <a:noFill/>
          <a:ln/>
        </p:spPr>
        <p:txBody>
          <a:bodyPr wrap="square" rtlCol="0" anchor="t"/>
          <a:lstStyle/>
          <a:p>
            <a:pPr indent="0" marL="0">
              <a:buNone/>
            </a:pPr>
            <a:r>
              <a:rPr lang="en-US" sz="1100" b="1" dirty="0">
                <a:solidFill>
                  <a:srgbClr val="FFFFFF"/>
                </a:solidFill>
                <a:latin typeface="Arial" pitchFamily="34" charset="0"/>
                <a:ea typeface="Arial" pitchFamily="34" charset="-122"/>
                <a:cs typeface="Arial" pitchFamily="34" charset="-120"/>
              </a:rPr>
              <a:t>The compounding moat</a:t>
            </a:r>
            <a:endParaRPr lang="en-US" sz="1100" dirty="0"/>
          </a:p>
          <a:p>
            <a:pPr indent="0" marL="0">
              <a:buNone/>
            </a:pPr>
            <a:r>
              <a:rPr lang="en-US" sz="900" dirty="0">
                <a:solidFill>
                  <a:srgbClr val="FFFFFF"/>
                </a:solidFill>
                <a:latin typeface="Arial" pitchFamily="34" charset="0"/>
                <a:ea typeface="Arial" pitchFamily="34" charset="-122"/>
                <a:cs typeface="Arial" pitchFamily="34" charset="-120"/>
              </a:rPr>
              <a:t>Every order adds to the ledger the engines learn from, the customer graph the campaigns use and the loyalty wallet that travels across OotaOS restaurants. Competitors with a POS-only view cannot assemble it.</a:t>
            </a:r>
            <a:endParaRPr lang="en-US" sz="1100" dirty="0"/>
          </a:p>
        </p:txBody>
      </p:sp>
      <p:sp>
        <p:nvSpPr>
          <p:cNvPr id="34" name="Text 32"/>
          <p:cNvSpPr/>
          <p:nvPr/>
        </p:nvSpPr>
        <p:spPr>
          <a:xfrm>
            <a:off x="548640" y="6035040"/>
            <a:ext cx="11094415" cy="274320"/>
          </a:xfrm>
          <a:prstGeom prst="rect">
            <a:avLst/>
          </a:prstGeom>
          <a:noFill/>
          <a:ln/>
        </p:spPr>
        <p:txBody>
          <a:bodyPr wrap="square" rtlCol="0" anchor="ctr"/>
          <a:lstStyle/>
          <a:p>
            <a:pPr indent="0" marL="0">
              <a:buNone/>
            </a:pPr>
            <a:r>
              <a:rPr lang="en-US" sz="850" i="1" dirty="0">
                <a:solidFill>
                  <a:srgbClr val="A79C93"/>
                </a:solidFill>
                <a:latin typeface="Arial" pitchFamily="34" charset="0"/>
                <a:ea typeface="Arial" pitchFamily="34" charset="-122"/>
                <a:cs typeface="Arial" pitchFamily="34" charset="-120"/>
              </a:rPr>
              <a:t>No patent filings to date; "proprietary innovations" is the accurate term. Trademark brief in preparation.</a:t>
            </a:r>
            <a:endParaRPr lang="en-US" sz="850" dirty="0"/>
          </a:p>
        </p:txBody>
      </p:sp>
      <p:sp>
        <p:nvSpPr>
          <p:cNvPr id="35" name="Text 33"/>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A79C93"/>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36" name="Text 34"/>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A79C93"/>
                </a:solidFill>
                <a:latin typeface="Arial" pitchFamily="34" charset="0"/>
                <a:ea typeface="Arial" pitchFamily="34" charset="-122"/>
                <a:cs typeface="Arial" pitchFamily="34" charset="-120"/>
              </a:rPr>
              <a:t>11</a:t>
            </a:r>
            <a:endParaRPr lang="en-US" sz="8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TRACTION &amp; STATUS · STATED PLAINLY</a:t>
            </a:r>
            <a:endParaRPr lang="en-US" sz="950" dirty="0"/>
          </a:p>
        </p:txBody>
      </p:sp>
      <p:sp>
        <p:nvSpPr>
          <p:cNvPr id="3" name="Text 1"/>
          <p:cNvSpPr/>
          <p:nvPr/>
        </p:nvSpPr>
        <p:spPr>
          <a:xfrm>
            <a:off x="548640" y="621792"/>
            <a:ext cx="11094415" cy="960120"/>
          </a:xfrm>
          <a:prstGeom prst="rect">
            <a:avLst/>
          </a:prstGeom>
          <a:noFill/>
          <a:ln/>
        </p:spPr>
        <p:txBody>
          <a:bodyPr wrap="square" rtlCol="0" anchor="t"/>
          <a:lstStyle/>
          <a:p>
            <a:pPr indent="0" marL="0">
              <a:buNone/>
            </a:pPr>
            <a:r>
              <a:rPr lang="en-US" sz="2400" b="1" dirty="0">
                <a:solidFill>
                  <a:srgbClr val="2A2118"/>
                </a:solidFill>
                <a:latin typeface="Arial" pitchFamily="34" charset="0"/>
                <a:ea typeface="Arial" pitchFamily="34" charset="-122"/>
                <a:cs typeface="Arial" pitchFamily="34" charset="-120"/>
              </a:rPr>
              <a:t>Pre-revenue, production-deployed, diligence-ready: the build is the traction.</a:t>
            </a:r>
            <a:endParaRPr lang="en-US" sz="2400" dirty="0"/>
          </a:p>
        </p:txBody>
      </p:sp>
      <p:sp>
        <p:nvSpPr>
          <p:cNvPr id="4" name="Shape 2"/>
          <p:cNvSpPr/>
          <p:nvPr/>
        </p:nvSpPr>
        <p:spPr>
          <a:xfrm>
            <a:off x="548640" y="1691640"/>
            <a:ext cx="3657600" cy="4297680"/>
          </a:xfrm>
          <a:prstGeom prst="roundRect">
            <a:avLst>
              <a:gd name="adj" fmla="val 2000"/>
            </a:avLst>
          </a:prstGeom>
          <a:solidFill>
            <a:srgbClr val="FBF6F1"/>
          </a:solidFill>
          <a:ln w="6350">
            <a:solidFill>
              <a:srgbClr val="E6DDD5"/>
            </a:solidFill>
            <a:prstDash val="solid"/>
          </a:ln>
        </p:spPr>
      </p:sp>
      <p:sp>
        <p:nvSpPr>
          <p:cNvPr id="5" name="Text 3"/>
          <p:cNvSpPr/>
          <p:nvPr/>
        </p:nvSpPr>
        <p:spPr>
          <a:xfrm>
            <a:off x="713232" y="1801368"/>
            <a:ext cx="3328416"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WHAT EXISTS TODAY</a:t>
            </a:r>
            <a:endParaRPr lang="en-US" sz="950" dirty="0"/>
          </a:p>
        </p:txBody>
      </p:sp>
      <p:sp>
        <p:nvSpPr>
          <p:cNvPr id="6" name="Text 4"/>
          <p:cNvSpPr/>
          <p:nvPr/>
        </p:nvSpPr>
        <p:spPr>
          <a:xfrm>
            <a:off x="640080" y="2130552"/>
            <a:ext cx="3429000" cy="3749040"/>
          </a:xfrm>
          <a:prstGeom prst="rect">
            <a:avLst/>
          </a:prstGeom>
          <a:noFill/>
          <a:ln/>
        </p:spPr>
        <p:txBody>
          <a:bodyPr wrap="square" rtlCol="0" anchor="t"/>
          <a:lstStyle/>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Full platform in production (Railway): web admin, guest QR surface, phone admin, master-admin console, OotaOS Lite (India)</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Public demo on sample data in all ten markets — everything in this deck is captured from it</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Engineering baseline (Jul-2026 count, rounded): 240+ tables · 600+ endpoints · 100+ screens · 4,000+ automated tests</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Independent readiness score 96–98/100 on the pilot gate; ~$17/month infrastructure baseline</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Company incorporated 1 Jul 2026 (CIN U62011KA2026PTC223286); clean cap table, no notes or SAFEs</a:t>
            </a:r>
            <a:endParaRPr lang="en-US" sz="950" dirty="0"/>
          </a:p>
        </p:txBody>
      </p:sp>
      <p:sp>
        <p:nvSpPr>
          <p:cNvPr id="7" name="Shape 5"/>
          <p:cNvSpPr/>
          <p:nvPr/>
        </p:nvSpPr>
        <p:spPr>
          <a:xfrm>
            <a:off x="4343400" y="1691640"/>
            <a:ext cx="3657600" cy="4297680"/>
          </a:xfrm>
          <a:prstGeom prst="roundRect">
            <a:avLst>
              <a:gd name="adj" fmla="val 2000"/>
            </a:avLst>
          </a:prstGeom>
          <a:solidFill>
            <a:srgbClr val="F6EFE8"/>
          </a:solidFill>
          <a:ln w="6350">
            <a:solidFill>
              <a:srgbClr val="E6DDD5"/>
            </a:solidFill>
            <a:prstDash val="solid"/>
          </a:ln>
        </p:spPr>
      </p:sp>
      <p:sp>
        <p:nvSpPr>
          <p:cNvPr id="8" name="Text 6"/>
          <p:cNvSpPr/>
          <p:nvPr/>
        </p:nvSpPr>
        <p:spPr>
          <a:xfrm>
            <a:off x="4507992" y="1801368"/>
            <a:ext cx="3328416"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WHAT DOES NOT EXIST YET</a:t>
            </a:r>
            <a:endParaRPr lang="en-US" sz="950" dirty="0"/>
          </a:p>
        </p:txBody>
      </p:sp>
      <p:sp>
        <p:nvSpPr>
          <p:cNvPr id="9" name="Text 7"/>
          <p:cNvSpPr/>
          <p:nvPr/>
        </p:nvSpPr>
        <p:spPr>
          <a:xfrm>
            <a:off x="4434840" y="2130552"/>
            <a:ext cx="3429000" cy="3749040"/>
          </a:xfrm>
          <a:prstGeom prst="rect">
            <a:avLst/>
          </a:prstGeom>
          <a:noFill/>
          <a:ln/>
        </p:spPr>
        <p:txBody>
          <a:bodyPr wrap="square" rtlCol="0" anchor="t"/>
          <a:lstStyle/>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Revenue: 0 paying restaurants, 0 LOIs, 0 paid pilots</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First design partner (SAPASA Cafe) in onboarding, not yet live</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Measured unit economics — all figures are design targets</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AISI auto-resolution is a design target (~80%), not a production metric</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Non-India Lite billing collection (designed, not shipped); offline mode; two-way aggregator menu sync</a:t>
            </a:r>
            <a:endParaRPr lang="en-US" sz="950" dirty="0"/>
          </a:p>
        </p:txBody>
      </p:sp>
      <p:sp>
        <p:nvSpPr>
          <p:cNvPr id="10" name="Shape 8"/>
          <p:cNvSpPr/>
          <p:nvPr/>
        </p:nvSpPr>
        <p:spPr>
          <a:xfrm>
            <a:off x="8138160" y="1691640"/>
            <a:ext cx="3504895" cy="4297680"/>
          </a:xfrm>
          <a:prstGeom prst="roundRect">
            <a:avLst>
              <a:gd name="adj" fmla="val 2087"/>
            </a:avLst>
          </a:prstGeom>
          <a:solidFill>
            <a:srgbClr val="FBF6F1"/>
          </a:solidFill>
          <a:ln w="6350">
            <a:solidFill>
              <a:srgbClr val="E6DDD5"/>
            </a:solidFill>
            <a:prstDash val="solid"/>
          </a:ln>
        </p:spPr>
      </p:sp>
      <p:sp>
        <p:nvSpPr>
          <p:cNvPr id="11" name="Text 9"/>
          <p:cNvSpPr/>
          <p:nvPr/>
        </p:nvSpPr>
        <p:spPr>
          <a:xfrm>
            <a:off x="8302752" y="1801368"/>
            <a:ext cx="3175711"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RISKS → MITIGATIONS</a:t>
            </a:r>
            <a:endParaRPr lang="en-US" sz="950" dirty="0"/>
          </a:p>
        </p:txBody>
      </p:sp>
      <p:sp>
        <p:nvSpPr>
          <p:cNvPr id="12" name="Text 10"/>
          <p:cNvSpPr/>
          <p:nvPr/>
        </p:nvSpPr>
        <p:spPr>
          <a:xfrm>
            <a:off x="8229600" y="2130552"/>
            <a:ext cx="3276295" cy="3749040"/>
          </a:xfrm>
          <a:prstGeom prst="rect">
            <a:avLst/>
          </a:prstGeom>
          <a:noFill/>
          <a:ln/>
        </p:spPr>
        <p:txBody>
          <a:bodyPr wrap="square" rtlCol="0" anchor="t"/>
          <a:lstStyle/>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Key-person risk → senior engineer hire (M2); documented codebase with 4,000+ tests</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Sales execution → AI marketing &amp; sales head (M1) owns outreach end-to-end; 38,770-record prospect base</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Compliance across 10 markets → multi-jurisdiction plan in progress (DPDP, GDPR, PDPA, PDPL, PIPEDA); GA gated on close-out</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Scale-out → Redis path boot-guarded; single-replica assumptions retired before high volume</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Incumbent response → visit model, owned-data AI and Lite pricing are hard to copy quickly</a:t>
            </a:r>
            <a:endParaRPr lang="en-US" sz="950" dirty="0"/>
          </a:p>
        </p:txBody>
      </p:sp>
      <p:sp>
        <p:nvSpPr>
          <p:cNvPr id="13" name="Text 11"/>
          <p:cNvSpPr/>
          <p:nvPr/>
        </p:nvSpPr>
        <p:spPr>
          <a:xfrm>
            <a:off x="548640" y="6126480"/>
            <a:ext cx="11094415" cy="274320"/>
          </a:xfrm>
          <a:prstGeom prst="rect">
            <a:avLst/>
          </a:prstGeom>
          <a:noFill/>
          <a:ln/>
        </p:spPr>
        <p:txBody>
          <a:bodyPr wrap="square" rtlCol="0" anchor="ctr"/>
          <a:lstStyle/>
          <a:p>
            <a:pPr indent="0" marL="0">
              <a:buNone/>
            </a:pPr>
            <a:r>
              <a:rPr lang="en-US" sz="1000" i="1" dirty="0">
                <a:solidFill>
                  <a:srgbClr val="7A6E66"/>
                </a:solidFill>
                <a:latin typeface="Arial" pitchFamily="34" charset="0"/>
                <a:ea typeface="Arial" pitchFamily="34" charset="-122"/>
                <a:cs typeface="Arial" pitchFamily="34" charset="-120"/>
              </a:rPr>
              <a:t>We can afford this honesty because the build is already there to be diligenced.</a:t>
            </a:r>
            <a:endParaRPr lang="en-US" sz="1000" dirty="0"/>
          </a:p>
        </p:txBody>
      </p:sp>
      <p:sp>
        <p:nvSpPr>
          <p:cNvPr id="14" name="Text 12"/>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7A6E66"/>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15" name="Text 13"/>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7A6E66"/>
                </a:solidFill>
                <a:latin typeface="Arial" pitchFamily="34" charset="0"/>
                <a:ea typeface="Arial" pitchFamily="34" charset="-122"/>
                <a:cs typeface="Arial" pitchFamily="34" charset="-120"/>
              </a:rPr>
              <a:t>12</a:t>
            </a:r>
            <a:endParaRPr lang="en-US" sz="8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TEAM</a:t>
            </a:r>
            <a:endParaRPr lang="en-US" sz="950" dirty="0"/>
          </a:p>
        </p:txBody>
      </p:sp>
      <p:sp>
        <p:nvSpPr>
          <p:cNvPr id="3" name="Text 1"/>
          <p:cNvSpPr/>
          <p:nvPr/>
        </p:nvSpPr>
        <p:spPr>
          <a:xfrm>
            <a:off x="548640" y="621792"/>
            <a:ext cx="11094415" cy="960120"/>
          </a:xfrm>
          <a:prstGeom prst="rect">
            <a:avLst/>
          </a:prstGeom>
          <a:noFill/>
          <a:ln/>
        </p:spPr>
        <p:txBody>
          <a:bodyPr wrap="square" rtlCol="0" anchor="t"/>
          <a:lstStyle/>
          <a:p>
            <a:pPr indent="0" marL="0">
              <a:buNone/>
            </a:pPr>
            <a:r>
              <a:rPr lang="en-US" sz="2600" b="1" dirty="0">
                <a:solidFill>
                  <a:srgbClr val="2A2118"/>
                </a:solidFill>
                <a:latin typeface="Arial" pitchFamily="34" charset="0"/>
                <a:ea typeface="Arial" pitchFamily="34" charset="-122"/>
                <a:cs typeface="Arial" pitchFamily="34" charset="-120"/>
              </a:rPr>
              <a:t>The build is the credential.</a:t>
            </a:r>
            <a:endParaRPr lang="en-US" sz="2600" dirty="0"/>
          </a:p>
        </p:txBody>
      </p:sp>
      <p:sp>
        <p:nvSpPr>
          <p:cNvPr id="4" name="Shape 2"/>
          <p:cNvSpPr/>
          <p:nvPr/>
        </p:nvSpPr>
        <p:spPr>
          <a:xfrm>
            <a:off x="548640" y="1508760"/>
            <a:ext cx="5852160" cy="4572000"/>
          </a:xfrm>
          <a:prstGeom prst="roundRect">
            <a:avLst>
              <a:gd name="adj" fmla="val 1600"/>
            </a:avLst>
          </a:prstGeom>
          <a:solidFill>
            <a:srgbClr val="FBF6F1"/>
          </a:solidFill>
          <a:ln w="9525">
            <a:solidFill>
              <a:srgbClr val="E6DDD5"/>
            </a:solidFill>
            <a:prstDash val="solid"/>
          </a:ln>
        </p:spPr>
      </p:sp>
      <p:pic>
        <p:nvPicPr>
          <p:cNvPr id="5" name="Image 0" descr="../brand/founder_circle.png">    </p:cNvPr>
          <p:cNvPicPr>
            <a:picLocks noChangeAspect="1"/>
          </p:cNvPicPr>
          <p:nvPr/>
        </p:nvPicPr>
        <p:blipFill>
          <a:blip r:embed="rId1"/>
          <a:stretch>
            <a:fillRect/>
          </a:stretch>
        </p:blipFill>
        <p:spPr>
          <a:xfrm>
            <a:off x="777240" y="1737360"/>
            <a:ext cx="1463040" cy="1463040"/>
          </a:xfrm>
          <a:prstGeom prst="rect">
            <a:avLst/>
          </a:prstGeom>
        </p:spPr>
      </p:pic>
      <p:sp>
        <p:nvSpPr>
          <p:cNvPr id="6" name="Text 3"/>
          <p:cNvSpPr/>
          <p:nvPr/>
        </p:nvSpPr>
        <p:spPr>
          <a:xfrm>
            <a:off x="2377440" y="1783080"/>
            <a:ext cx="3840480" cy="1371600"/>
          </a:xfrm>
          <a:prstGeom prst="rect">
            <a:avLst/>
          </a:prstGeom>
          <a:noFill/>
          <a:ln/>
        </p:spPr>
        <p:txBody>
          <a:bodyPr wrap="square" rtlCol="0" anchor="t"/>
          <a:lstStyle/>
          <a:p>
            <a:pPr indent="0" marL="0">
              <a:buNone/>
            </a:pPr>
            <a:r>
              <a:rPr lang="en-US" sz="1700" b="1" dirty="0">
                <a:solidFill>
                  <a:srgbClr val="2A2118"/>
                </a:solidFill>
                <a:latin typeface="Arial" pitchFamily="34" charset="0"/>
                <a:ea typeface="Arial" pitchFamily="34" charset="-122"/>
                <a:cs typeface="Arial" pitchFamily="34" charset="-120"/>
              </a:rPr>
              <a:t>Krish Chimakurthy</a:t>
            </a:r>
            <a:endParaRPr lang="en-US" sz="1700" dirty="0"/>
          </a:p>
          <a:p>
            <a:pPr indent="0" marL="0">
              <a:buNone/>
            </a:pPr>
            <a:r>
              <a:rPr lang="en-US" sz="1100" b="1" dirty="0">
                <a:solidFill>
                  <a:srgbClr val="E8601C"/>
                </a:solidFill>
                <a:latin typeface="Arial" pitchFamily="34" charset="0"/>
                <a:ea typeface="Arial" pitchFamily="34" charset="-122"/>
                <a:cs typeface="Arial" pitchFamily="34" charset="-120"/>
              </a:rPr>
              <a:t>Founder &amp; CEO</a:t>
            </a:r>
            <a:endParaRPr lang="en-US" sz="1700" dirty="0"/>
          </a:p>
          <a:p>
            <a:pPr indent="0" marL="0">
              <a:buNone/>
            </a:pPr>
            <a:r>
              <a:rPr lang="en-US" sz="950" dirty="0">
                <a:solidFill>
                  <a:srgbClr val="7A6E66"/>
                </a:solidFill>
                <a:latin typeface="Arial" pitchFamily="34" charset="0"/>
                <a:ea typeface="Arial" pitchFamily="34" charset="-122"/>
                <a:cs typeface="Arial" pitchFamily="34" charset="-120"/>
              </a:rPr>
              <a:t>Bengaluru · dual Indian–Australian citizen</a:t>
            </a:r>
            <a:endParaRPr lang="en-US" sz="1700" dirty="0"/>
          </a:p>
        </p:txBody>
      </p:sp>
      <p:sp>
        <p:nvSpPr>
          <p:cNvPr id="7" name="Text 4"/>
          <p:cNvSpPr/>
          <p:nvPr/>
        </p:nvSpPr>
        <p:spPr>
          <a:xfrm>
            <a:off x="685800" y="3337560"/>
            <a:ext cx="5577840" cy="2651760"/>
          </a:xfrm>
          <a:prstGeom prst="rect">
            <a:avLst/>
          </a:prstGeom>
          <a:noFill/>
          <a:ln/>
        </p:spPr>
        <p:txBody>
          <a:bodyPr wrap="square" rtlCol="0" anchor="t"/>
          <a:lstStyle/>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20+ years in IT; 13 years as an international contractor across 22 countries; managed project budgets above US $5M</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Career in IT delivery, software testing, project management and AI engineering — big-consulting rigour at startup speed</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Designed and built the entire OotaOS platform pre-funding, alone: the live demo is the résumé</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Chief Technology Officer Programme, IIM Visakhapatnam (2026); shipped SnapSiteBuild.com (AI web builder) — founder track record</a:t>
            </a:r>
            <a:endParaRPr lang="en-US" sz="950" dirty="0"/>
          </a:p>
          <a:p>
            <a:pPr marL="152400" indent="-152400">
              <a:spcAft>
                <a:spcPts val="500"/>
              </a:spcAft>
              <a:buSzPct val="100000"/>
              <a:buChar char="•"/>
            </a:pPr>
            <a:r>
              <a:rPr lang="en-US" sz="950" dirty="0">
                <a:solidFill>
                  <a:srgbClr val="2A2118"/>
                </a:solidFill>
                <a:latin typeface="Arial" pitchFamily="34" charset="0"/>
                <a:ea typeface="Arial" pitchFamily="34" charset="-122"/>
                <a:cs typeface="Arial" pitchFamily="34" charset="-120"/>
              </a:rPr>
              <a:t>Why this founder, this problem: two decades making software provably correct, applied to an industry that runs on unreconciled spreadsheets</a:t>
            </a:r>
            <a:endParaRPr lang="en-US" sz="950" dirty="0"/>
          </a:p>
        </p:txBody>
      </p:sp>
      <p:sp>
        <p:nvSpPr>
          <p:cNvPr id="8" name="Shape 5"/>
          <p:cNvSpPr/>
          <p:nvPr/>
        </p:nvSpPr>
        <p:spPr>
          <a:xfrm>
            <a:off x="6675120" y="1508760"/>
            <a:ext cx="4967935" cy="1234440"/>
          </a:xfrm>
          <a:prstGeom prst="roundRect">
            <a:avLst>
              <a:gd name="adj" fmla="val 5926"/>
            </a:avLst>
          </a:prstGeom>
          <a:solidFill>
            <a:srgbClr val="FBF6F1"/>
          </a:solidFill>
          <a:ln w="6350">
            <a:solidFill>
              <a:srgbClr val="E6DDD5"/>
            </a:solidFill>
            <a:prstDash val="solid"/>
          </a:ln>
        </p:spPr>
      </p:sp>
      <p:sp>
        <p:nvSpPr>
          <p:cNvPr id="9" name="Text 6"/>
          <p:cNvSpPr/>
          <p:nvPr/>
        </p:nvSpPr>
        <p:spPr>
          <a:xfrm>
            <a:off x="6839712" y="1618488"/>
            <a:ext cx="4638751"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THE TEAM TODAY</a:t>
            </a:r>
            <a:endParaRPr lang="en-US" sz="950" dirty="0"/>
          </a:p>
        </p:txBody>
      </p:sp>
      <p:sp>
        <p:nvSpPr>
          <p:cNvPr id="10" name="Text 7"/>
          <p:cNvSpPr/>
          <p:nvPr/>
        </p:nvSpPr>
        <p:spPr>
          <a:xfrm>
            <a:off x="6766560" y="1947672"/>
            <a:ext cx="4739335" cy="685800"/>
          </a:xfrm>
          <a:prstGeom prst="rect">
            <a:avLst/>
          </a:prstGeom>
          <a:noFill/>
          <a:ln/>
        </p:spPr>
        <p:txBody>
          <a:bodyPr wrap="square" rtlCol="0" anchor="t"/>
          <a:lstStyle/>
          <a:p>
            <a:pPr marL="152400" indent="-152400">
              <a:spcAft>
                <a:spcPts val="500"/>
              </a:spcAft>
              <a:buSzPct val="100000"/>
              <a:buChar char="•"/>
            </a:pPr>
            <a:r>
              <a:rPr lang="en-US" sz="1000" dirty="0">
                <a:solidFill>
                  <a:srgbClr val="2A2118"/>
                </a:solidFill>
                <a:latin typeface="Arial" pitchFamily="34" charset="0"/>
                <a:ea typeface="Arial" pitchFamily="34" charset="-122"/>
                <a:cs typeface="Arial" pitchFamily="34" charset="-120"/>
              </a:rPr>
              <a:t>Founder &amp; CEO · 1 full-time engineer · 2 interns · 3 technical advisors (individual capacity)</a:t>
            </a:r>
            <a:endParaRPr lang="en-US" sz="1000" dirty="0"/>
          </a:p>
        </p:txBody>
      </p:sp>
      <p:sp>
        <p:nvSpPr>
          <p:cNvPr id="11" name="Shape 8"/>
          <p:cNvSpPr/>
          <p:nvPr/>
        </p:nvSpPr>
        <p:spPr>
          <a:xfrm>
            <a:off x="6675120" y="2880360"/>
            <a:ext cx="4967935" cy="1600200"/>
          </a:xfrm>
          <a:prstGeom prst="roundRect">
            <a:avLst>
              <a:gd name="adj" fmla="val 4571"/>
            </a:avLst>
          </a:prstGeom>
          <a:solidFill>
            <a:srgbClr val="FBF6F1"/>
          </a:solidFill>
          <a:ln w="6350">
            <a:solidFill>
              <a:srgbClr val="E6DDD5"/>
            </a:solidFill>
            <a:prstDash val="solid"/>
          </a:ln>
        </p:spPr>
      </p:sp>
      <p:sp>
        <p:nvSpPr>
          <p:cNvPr id="12" name="Text 9"/>
          <p:cNvSpPr/>
          <p:nvPr/>
        </p:nvSpPr>
        <p:spPr>
          <a:xfrm>
            <a:off x="6839712" y="2990088"/>
            <a:ext cx="4638751"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FUNDED BY THIS ROUND</a:t>
            </a:r>
            <a:endParaRPr lang="en-US" sz="950" dirty="0"/>
          </a:p>
        </p:txBody>
      </p:sp>
      <p:sp>
        <p:nvSpPr>
          <p:cNvPr id="13" name="Text 10"/>
          <p:cNvSpPr/>
          <p:nvPr/>
        </p:nvSpPr>
        <p:spPr>
          <a:xfrm>
            <a:off x="6766560" y="3319272"/>
            <a:ext cx="4739335" cy="1051560"/>
          </a:xfrm>
          <a:prstGeom prst="rect">
            <a:avLst/>
          </a:prstGeom>
          <a:noFill/>
          <a:ln/>
        </p:spPr>
        <p:txBody>
          <a:bodyPr wrap="square" rtlCol="0" anchor="t"/>
          <a:lstStyle/>
          <a:p>
            <a:pPr marL="152400" indent="-152400">
              <a:spcAft>
                <a:spcPts val="300"/>
              </a:spcAft>
              <a:buSzPct val="100000"/>
              <a:buChar char="•"/>
            </a:pPr>
            <a:r>
              <a:rPr lang="en-US" sz="950" dirty="0">
                <a:solidFill>
                  <a:srgbClr val="2A2118"/>
                </a:solidFill>
                <a:latin typeface="Arial" pitchFamily="34" charset="0"/>
                <a:ea typeface="Arial" pitchFamily="34" charset="-122"/>
                <a:cs typeface="Arial" pitchFamily="34" charset="-120"/>
              </a:rPr>
              <a:t>M1 · AI Marketing &amp; Sales Head — owns the outreach engine and GTM end-to-end</a:t>
            </a:r>
            <a:endParaRPr lang="en-US" sz="950" dirty="0"/>
          </a:p>
          <a:p>
            <a:pPr marL="152400" indent="-152400">
              <a:spcAft>
                <a:spcPts val="300"/>
              </a:spcAft>
              <a:buSzPct val="100000"/>
              <a:buChar char="•"/>
            </a:pPr>
            <a:r>
              <a:rPr lang="en-US" sz="950" dirty="0">
                <a:solidFill>
                  <a:srgbClr val="2A2118"/>
                </a:solidFill>
                <a:latin typeface="Arial" pitchFamily="34" charset="0"/>
                <a:ea typeface="Arial" pitchFamily="34" charset="-122"/>
                <a:cs typeface="Arial" pitchFamily="34" charset="-120"/>
              </a:rPr>
              <a:t>M2 · Senior Engineer — production hardening; retires key-person risk</a:t>
            </a:r>
            <a:endParaRPr lang="en-US" sz="950" dirty="0"/>
          </a:p>
          <a:p>
            <a:pPr marL="152400" indent="-152400">
              <a:spcAft>
                <a:spcPts val="300"/>
              </a:spcAft>
              <a:buSzPct val="100000"/>
              <a:buChar char="•"/>
            </a:pPr>
            <a:r>
              <a:rPr lang="en-US" sz="950" dirty="0">
                <a:solidFill>
                  <a:srgbClr val="2A2118"/>
                </a:solidFill>
                <a:latin typeface="Arial" pitchFamily="34" charset="0"/>
                <a:ea typeface="Arial" pitchFamily="34" charset="-122"/>
                <a:cs typeface="Arial" pitchFamily="34" charset="-120"/>
              </a:rPr>
              <a:t>M3 · Customer Success Lead — onboarding and design partners</a:t>
            </a:r>
            <a:endParaRPr lang="en-US" sz="950" dirty="0"/>
          </a:p>
          <a:p>
            <a:pPr marL="152400" indent="-152400">
              <a:spcAft>
                <a:spcPts val="300"/>
              </a:spcAft>
              <a:buSzPct val="100000"/>
              <a:buChar char="•"/>
            </a:pPr>
            <a:r>
              <a:rPr lang="en-US" sz="950" dirty="0">
                <a:solidFill>
                  <a:srgbClr val="2A2118"/>
                </a:solidFill>
                <a:latin typeface="Arial" pitchFamily="34" charset="0"/>
                <a:ea typeface="Arial" pitchFamily="34" charset="-122"/>
                <a:cs typeface="Arial" pitchFamily="34" charset="-120"/>
              </a:rPr>
              <a:t>M12 · Country Manager, Australia</a:t>
            </a:r>
            <a:endParaRPr lang="en-US" sz="950" dirty="0"/>
          </a:p>
        </p:txBody>
      </p:sp>
      <p:sp>
        <p:nvSpPr>
          <p:cNvPr id="14" name="Text 11"/>
          <p:cNvSpPr/>
          <p:nvPr/>
        </p:nvSpPr>
        <p:spPr>
          <a:xfrm>
            <a:off x="6675120" y="4617720"/>
            <a:ext cx="4967935" cy="228600"/>
          </a:xfrm>
          <a:prstGeom prst="rect">
            <a:avLst/>
          </a:prstGeom>
          <a:noFill/>
          <a:ln/>
        </p:spPr>
        <p:txBody>
          <a:bodyPr wrap="square" rtlCol="0" anchor="ctr"/>
          <a:lstStyle/>
          <a:p>
            <a:pPr indent="0" marL="0">
              <a:buNone/>
            </a:pPr>
            <a:r>
              <a:rPr lang="en-US" sz="900" b="1" spc="150" kern="0" dirty="0">
                <a:solidFill>
                  <a:srgbClr val="E8601C"/>
                </a:solidFill>
                <a:latin typeface="Arial" pitchFamily="34" charset="0"/>
                <a:ea typeface="Arial" pitchFamily="34" charset="-122"/>
                <a:cs typeface="Arial" pitchFamily="34" charset="-120"/>
              </a:rPr>
              <a:t>TECHNICAL ADVISORS</a:t>
            </a:r>
            <a:endParaRPr lang="en-US" sz="900" dirty="0"/>
          </a:p>
        </p:txBody>
      </p:sp>
      <p:sp>
        <p:nvSpPr>
          <p:cNvPr id="15" name="Text 12"/>
          <p:cNvSpPr/>
          <p:nvPr/>
        </p:nvSpPr>
        <p:spPr>
          <a:xfrm>
            <a:off x="6675120" y="4846320"/>
            <a:ext cx="4967935" cy="274320"/>
          </a:xfrm>
          <a:prstGeom prst="rect">
            <a:avLst/>
          </a:prstGeom>
          <a:noFill/>
          <a:ln/>
        </p:spPr>
        <p:txBody>
          <a:bodyPr wrap="square" rtlCol="0" anchor="ctr"/>
          <a:lstStyle/>
          <a:p>
            <a:pPr indent="0" marL="0">
              <a:buNone/>
            </a:pPr>
            <a:r>
              <a:rPr lang="en-US" sz="950" b="1" u="sng" dirty="0">
                <a:solidFill>
                  <a:srgbClr val="2A2118"/>
                </a:solidFill>
                <a:latin typeface="Arial" pitchFamily="34" charset="0"/>
                <a:ea typeface="Arial" pitchFamily="34" charset="-122"/>
                <a:cs typeface="Arial" pitchFamily="34" charset="-120"/>
                <a:hlinkClick r:id="rId2" invalidUrl="" action="" tgtFrame="" tooltip="" history="1" highlightClick="0" endSnd="0">
                  <a:extLst>
                    <a:ext uri="{A12FA001-AC4F-418D-AE19-62706E023703}">
                      <ahyp:hlinkClr xmlns:ahyp="http://schemas.microsoft.com/office/drawing/2018/hyperlinkcolor" val="tx"/>
                    </a:ext>
                  </a:extLst>
                </a:hlinkClick>
              </a:rPr>
              <a:t>Maheep Kumar Gautam</a:t>
            </a:r>
            <a:pPr indent="0" marL="0">
              <a:buNone/>
            </a:pPr>
            <a:r>
              <a:rPr lang="en-US" sz="950" dirty="0">
                <a:solidFill>
                  <a:srgbClr val="7A6E66"/>
                </a:solidFill>
                <a:latin typeface="Arial" pitchFamily="34" charset="0"/>
                <a:ea typeface="Arial" pitchFamily="34" charset="-122"/>
                <a:cs typeface="Arial" pitchFamily="34" charset="-120"/>
              </a:rPr>
              <a:t> — AI &amp; Intelligent Automation leadership · TCS</a:t>
            </a:r>
            <a:endParaRPr lang="en-US" sz="950" dirty="0"/>
          </a:p>
        </p:txBody>
      </p:sp>
      <p:sp>
        <p:nvSpPr>
          <p:cNvPr id="16" name="Text 13"/>
          <p:cNvSpPr/>
          <p:nvPr/>
        </p:nvSpPr>
        <p:spPr>
          <a:xfrm>
            <a:off x="6675120" y="5138928"/>
            <a:ext cx="4967935" cy="274320"/>
          </a:xfrm>
          <a:prstGeom prst="rect">
            <a:avLst/>
          </a:prstGeom>
          <a:noFill/>
          <a:ln/>
        </p:spPr>
        <p:txBody>
          <a:bodyPr wrap="square" rtlCol="0" anchor="ctr"/>
          <a:lstStyle/>
          <a:p>
            <a:pPr indent="0" marL="0">
              <a:buNone/>
            </a:pPr>
            <a:r>
              <a:rPr lang="en-US" sz="950" b="1" u="sng" dirty="0">
                <a:solidFill>
                  <a:srgbClr val="2A2118"/>
                </a:solidFill>
                <a:latin typeface="Arial" pitchFamily="34" charset="0"/>
                <a:ea typeface="Arial" pitchFamily="34" charset="-122"/>
                <a:cs typeface="Arial" pitchFamily="34" charset="-120"/>
                <a:hlinkClick r:id="rId3" invalidUrl="" action="" tgtFrame="" tooltip="" history="1" highlightClick="0" endSnd="0">
                  <a:extLst>
                    <a:ext uri="{A12FA001-AC4F-418D-AE19-62706E023703}">
                      <ahyp:hlinkClr xmlns:ahyp="http://schemas.microsoft.com/office/drawing/2018/hyperlinkcolor" val="tx"/>
                    </a:ext>
                  </a:extLst>
                </a:hlinkClick>
              </a:rPr>
              <a:t>Surendran M</a:t>
            </a:r>
            <a:pPr indent="0" marL="0">
              <a:buNone/>
            </a:pPr>
            <a:r>
              <a:rPr lang="en-US" sz="950" dirty="0">
                <a:solidFill>
                  <a:srgbClr val="7A6E66"/>
                </a:solidFill>
                <a:latin typeface="Arial" pitchFamily="34" charset="0"/>
                <a:ea typeface="Arial" pitchFamily="34" charset="-122"/>
                <a:cs typeface="Arial" pitchFamily="34" charset="-120"/>
              </a:rPr>
              <a:t> — Head of AI Engineering · Vantiva</a:t>
            </a:r>
            <a:endParaRPr lang="en-US" sz="950" dirty="0"/>
          </a:p>
        </p:txBody>
      </p:sp>
      <p:sp>
        <p:nvSpPr>
          <p:cNvPr id="17" name="Text 14"/>
          <p:cNvSpPr/>
          <p:nvPr/>
        </p:nvSpPr>
        <p:spPr>
          <a:xfrm>
            <a:off x="6675120" y="5431536"/>
            <a:ext cx="4967935" cy="274320"/>
          </a:xfrm>
          <a:prstGeom prst="rect">
            <a:avLst/>
          </a:prstGeom>
          <a:noFill/>
          <a:ln/>
        </p:spPr>
        <p:txBody>
          <a:bodyPr wrap="square" rtlCol="0" anchor="ctr"/>
          <a:lstStyle/>
          <a:p>
            <a:pPr indent="0" marL="0">
              <a:buNone/>
            </a:pPr>
            <a:r>
              <a:rPr lang="en-US" sz="950" b="1" u="sng" dirty="0">
                <a:solidFill>
                  <a:srgbClr val="2A2118"/>
                </a:solidFill>
                <a:latin typeface="Arial" pitchFamily="34" charset="0"/>
                <a:ea typeface="Arial" pitchFamily="34" charset="-122"/>
                <a:cs typeface="Arial" pitchFamily="34" charset="-120"/>
                <a:hlinkClick r:id="rId4" invalidUrl="" action="" tgtFrame="" tooltip="" history="1" highlightClick="0" endSnd="0">
                  <a:extLst>
                    <a:ext uri="{A12FA001-AC4F-418D-AE19-62706E023703}">
                      <ahyp:hlinkClr xmlns:ahyp="http://schemas.microsoft.com/office/drawing/2018/hyperlinkcolor" val="tx"/>
                    </a:ext>
                  </a:extLst>
                </a:hlinkClick>
              </a:rPr>
              <a:t>Chandra Sekhar Arveti</a:t>
            </a:r>
            <a:pPr indent="0" marL="0">
              <a:buNone/>
            </a:pPr>
            <a:r>
              <a:rPr lang="en-US" sz="950" dirty="0">
                <a:solidFill>
                  <a:srgbClr val="7A6E66"/>
                </a:solidFill>
                <a:latin typeface="Arial" pitchFamily="34" charset="0"/>
                <a:ea typeface="Arial" pitchFamily="34" charset="-122"/>
                <a:cs typeface="Arial" pitchFamily="34" charset="-120"/>
              </a:rPr>
              <a:t> — Head of Platform Engineering · SRR CloudExpertsGuru</a:t>
            </a:r>
            <a:endParaRPr lang="en-US" sz="950" dirty="0"/>
          </a:p>
        </p:txBody>
      </p:sp>
      <p:sp>
        <p:nvSpPr>
          <p:cNvPr id="18" name="Text 15"/>
          <p:cNvSpPr/>
          <p:nvPr/>
        </p:nvSpPr>
        <p:spPr>
          <a:xfrm>
            <a:off x="6675120" y="5760720"/>
            <a:ext cx="4967935" cy="365760"/>
          </a:xfrm>
          <a:prstGeom prst="rect">
            <a:avLst/>
          </a:prstGeom>
          <a:noFill/>
          <a:ln/>
        </p:spPr>
        <p:txBody>
          <a:bodyPr wrap="square" rtlCol="0" anchor="t"/>
          <a:lstStyle/>
          <a:p>
            <a:pPr indent="0" marL="0">
              <a:buNone/>
            </a:pPr>
            <a:r>
              <a:rPr lang="en-US" sz="800" i="1" dirty="0">
                <a:solidFill>
                  <a:srgbClr val="7A6E66"/>
                </a:solidFill>
                <a:latin typeface="Arial" pitchFamily="34" charset="0"/>
                <a:ea typeface="Arial" pitchFamily="34" charset="-122"/>
                <a:cs typeface="Arial" pitchFamily="34" charset="-120"/>
              </a:rPr>
              <a:t>Affiliations for background only; advisory participation is personal. IIM Visakhapatnam does not own, fund or endorse OotaOS.</a:t>
            </a:r>
            <a:endParaRPr lang="en-US" sz="800" dirty="0"/>
          </a:p>
        </p:txBody>
      </p:sp>
      <p:sp>
        <p:nvSpPr>
          <p:cNvPr id="19" name="Text 16"/>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7A6E66"/>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20" name="Text 17"/>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7A6E66"/>
                </a:solidFill>
                <a:latin typeface="Arial" pitchFamily="34" charset="0"/>
                <a:ea typeface="Arial" pitchFamily="34" charset="-122"/>
                <a:cs typeface="Arial" pitchFamily="34" charset="-120"/>
              </a:rPr>
              <a:t>13</a:t>
            </a:r>
            <a:endParaRPr lang="en-US" sz="8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221A12"/>
        </a:solidFill>
      </p:bgPr>
    </p:bg>
    <p:spTree>
      <p:nvGrpSpPr>
        <p:cNvPr id="1" name=""/>
        <p:cNvGrpSpPr/>
        <p:nvPr/>
      </p:nvGrpSpPr>
      <p:grpSpPr>
        <a:xfrm>
          <a:off x="0" y="0"/>
          <a:ext cx="0" cy="0"/>
          <a:chOff x="0" y="0"/>
          <a:chExt cx="0" cy="0"/>
        </a:xfrm>
      </p:grpSpPr>
      <p:sp>
        <p:nvSpPr>
          <p:cNvPr id="2" name="Text 0"/>
          <p:cNvSpPr/>
          <p:nvPr/>
        </p:nvSpPr>
        <p:spPr>
          <a:xfrm>
            <a:off x="548640" y="384048"/>
            <a:ext cx="7315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THE ASK</a:t>
            </a:r>
            <a:endParaRPr lang="en-US" sz="950" dirty="0"/>
          </a:p>
        </p:txBody>
      </p:sp>
      <p:sp>
        <p:nvSpPr>
          <p:cNvPr id="3" name="Text 1"/>
          <p:cNvSpPr/>
          <p:nvPr/>
        </p:nvSpPr>
        <p:spPr>
          <a:xfrm>
            <a:off x="548640" y="640080"/>
            <a:ext cx="11094415" cy="822960"/>
          </a:xfrm>
          <a:prstGeom prst="rect">
            <a:avLst/>
          </a:prstGeom>
          <a:noFill/>
          <a:ln/>
        </p:spPr>
        <p:txBody>
          <a:bodyPr wrap="square" rtlCol="0" anchor="ctr"/>
          <a:lstStyle/>
          <a:p>
            <a:pPr indent="0" marL="0">
              <a:buNone/>
            </a:pPr>
            <a:r>
              <a:rPr lang="en-US" sz="2600" b="1" dirty="0">
                <a:solidFill>
                  <a:srgbClr val="FFFFFF"/>
                </a:solidFill>
                <a:latin typeface="Arial" pitchFamily="34" charset="0"/>
                <a:ea typeface="Arial" pitchFamily="34" charset="-122"/>
                <a:cs typeface="Arial" pitchFamily="34" charset="-120"/>
              </a:rPr>
              <a:t>US $800K seed for 10%. Capital buys go-to-market, not a rewrite.</a:t>
            </a:r>
            <a:endParaRPr lang="en-US" sz="2600" dirty="0"/>
          </a:p>
        </p:txBody>
      </p:sp>
      <p:graphicFrame>
        <p:nvGraphicFramePr>
          <p:cNvPr id="15" name="Table 0"/>
          <p:cNvGraphicFramePr>
            <a:graphicFrameLocks noGrp="1"/>
          </p:cNvGraphicFramePr>
          <p:nvPr>
            <p:extLst>
              <p:ext uri="{D42A27DB-BD31-4B8C-83A1-F6EECF244321}">
                <p14:modId xmlns:p14="http://schemas.microsoft.com/office/powerpoint/2010/main" val="1579011935"/>
              </p:ext>
            </p:extLst>
          </p:nvPr>
        </p:nvGraphicFramePr>
        <p:xfrm>
          <a:off x="548640" y="1691640"/>
          <a:ext cx="5669280" cy="914400"/>
        </p:xfrm>
        <a:graphic>
          <a:graphicData uri="http://schemas.openxmlformats.org/drawingml/2006/table">
            <a:tbl>
              <a:tblPr/>
              <a:tblGrid>
                <a:gridCol w="1463040"/>
                <a:gridCol w="4206240"/>
              </a:tblGrid>
              <a:tr h="384048">
                <a:tc>
                  <a:txBody>
                    <a:bodyPr/>
                    <a:lstStyle/>
                    <a:p>
                      <a:pPr indent="0" marL="0">
                        <a:buNone/>
                      </a:pPr>
                      <a:r>
                        <a:rPr lang="en-US" sz="950" dirty="0">
                          <a:solidFill>
                            <a:srgbClr val="C9BFB5"/>
                          </a:solidFill>
                          <a:latin typeface="Arial" pitchFamily="34" charset="0"/>
                          <a:ea typeface="Arial" pitchFamily="34" charset="-122"/>
                          <a:cs typeface="Arial" pitchFamily="34" charset="-120"/>
                        </a:rPr>
                        <a:t>Round</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2E241D"/>
                    </a:solidFill>
                  </a:tcPr>
                </a:tc>
                <a:tc>
                  <a:txBody>
                    <a:bodyPr/>
                    <a:lstStyle/>
                    <a:p>
                      <a:pPr indent="0" marL="0">
                        <a:buNone/>
                      </a:pPr>
                      <a:r>
                        <a:rPr lang="en-US" sz="950" b="1" dirty="0">
                          <a:solidFill>
                            <a:srgbClr val="FFFFFF"/>
                          </a:solidFill>
                          <a:latin typeface="Arial" pitchFamily="34" charset="0"/>
                          <a:ea typeface="Arial" pitchFamily="34" charset="-122"/>
                          <a:cs typeface="Arial" pitchFamily="34" charset="-120"/>
                        </a:rPr>
                        <a:t>US $800,000 seed</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2E241D"/>
                    </a:solidFill>
                  </a:tcPr>
                </a:tc>
              </a:tr>
              <a:tr h="384048">
                <a:tc>
                  <a:txBody>
                    <a:bodyPr/>
                    <a:lstStyle/>
                    <a:p>
                      <a:pPr indent="0" marL="0">
                        <a:buNone/>
                      </a:pPr>
                      <a:r>
                        <a:rPr lang="en-US" sz="950" dirty="0">
                          <a:solidFill>
                            <a:srgbClr val="C9BFB5"/>
                          </a:solidFill>
                          <a:latin typeface="Arial" pitchFamily="34" charset="0"/>
                          <a:ea typeface="Arial" pitchFamily="34" charset="-122"/>
                          <a:cs typeface="Arial" pitchFamily="34" charset="-120"/>
                        </a:rPr>
                        <a:t>Equity</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3A2E26"/>
                    </a:solidFill>
                  </a:tcPr>
                </a:tc>
                <a:tc>
                  <a:txBody>
                    <a:bodyPr/>
                    <a:lstStyle/>
                    <a:p>
                      <a:pPr indent="0" marL="0">
                        <a:buNone/>
                      </a:pPr>
                      <a:r>
                        <a:rPr lang="en-US" sz="950" b="1" dirty="0">
                          <a:solidFill>
                            <a:srgbClr val="FFFFFF"/>
                          </a:solidFill>
                          <a:latin typeface="Arial" pitchFamily="34" charset="0"/>
                          <a:ea typeface="Arial" pitchFamily="34" charset="-122"/>
                          <a:cs typeface="Arial" pitchFamily="34" charset="-120"/>
                        </a:rPr>
                        <a:t>10% · US $8.0M post-money (US $7.2M pre)</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3A2E26"/>
                    </a:solidFill>
                  </a:tcPr>
                </a:tc>
              </a:tr>
              <a:tr h="384048">
                <a:tc>
                  <a:txBody>
                    <a:bodyPr/>
                    <a:lstStyle/>
                    <a:p>
                      <a:pPr indent="0" marL="0">
                        <a:buNone/>
                      </a:pPr>
                      <a:r>
                        <a:rPr lang="en-US" sz="950" dirty="0">
                          <a:solidFill>
                            <a:srgbClr val="C9BFB5"/>
                          </a:solidFill>
                          <a:latin typeface="Arial" pitchFamily="34" charset="0"/>
                          <a:ea typeface="Arial" pitchFamily="34" charset="-122"/>
                          <a:cs typeface="Arial" pitchFamily="34" charset="-120"/>
                        </a:rPr>
                        <a:t>Instrument</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2E241D"/>
                    </a:solidFill>
                  </a:tcPr>
                </a:tc>
                <a:tc>
                  <a:txBody>
                    <a:bodyPr/>
                    <a:lstStyle/>
                    <a:p>
                      <a:pPr indent="0" marL="0">
                        <a:buNone/>
                      </a:pPr>
                      <a:r>
                        <a:rPr lang="en-US" sz="950" b="1" dirty="0">
                          <a:solidFill>
                            <a:srgbClr val="FFFFFF"/>
                          </a:solidFill>
                          <a:latin typeface="Arial" pitchFamily="34" charset="0"/>
                          <a:ea typeface="Arial" pitchFamily="34" charset="-122"/>
                          <a:cs typeface="Arial" pitchFamily="34" charset="-120"/>
                        </a:rPr>
                        <a:t>Fresh allotment, s.62(1)(c) Companies Act 2013</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2E241D"/>
                    </a:solidFill>
                  </a:tcPr>
                </a:tc>
              </a:tr>
              <a:tr h="384048">
                <a:tc>
                  <a:txBody>
                    <a:bodyPr/>
                    <a:lstStyle/>
                    <a:p>
                      <a:pPr indent="0" marL="0">
                        <a:buNone/>
                      </a:pPr>
                      <a:r>
                        <a:rPr lang="en-US" sz="950" dirty="0">
                          <a:solidFill>
                            <a:srgbClr val="C9BFB5"/>
                          </a:solidFill>
                          <a:latin typeface="Arial" pitchFamily="34" charset="0"/>
                          <a:ea typeface="Arial" pitchFamily="34" charset="-122"/>
                          <a:cs typeface="Arial" pitchFamily="34" charset="-120"/>
                        </a:rPr>
                        <a:t>ESOP</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3A2E26"/>
                    </a:solidFill>
                  </a:tcPr>
                </a:tc>
                <a:tc>
                  <a:txBody>
                    <a:bodyPr/>
                    <a:lstStyle/>
                    <a:p>
                      <a:pPr indent="0" marL="0">
                        <a:buNone/>
                      </a:pPr>
                      <a:r>
                        <a:rPr lang="en-US" sz="950" b="1" dirty="0">
                          <a:solidFill>
                            <a:srgbClr val="FFFFFF"/>
                          </a:solidFill>
                          <a:latin typeface="Arial" pitchFamily="34" charset="0"/>
                          <a:ea typeface="Arial" pitchFamily="34" charset="-122"/>
                          <a:cs typeface="Arial" pitchFamily="34" charset="-120"/>
                        </a:rPr>
                        <a:t>9% pool created pre-money</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3A2E26"/>
                    </a:solidFill>
                  </a:tcPr>
                </a:tc>
              </a:tr>
              <a:tr h="384048">
                <a:tc>
                  <a:txBody>
                    <a:bodyPr/>
                    <a:lstStyle/>
                    <a:p>
                      <a:pPr indent="0" marL="0">
                        <a:buNone/>
                      </a:pPr>
                      <a:r>
                        <a:rPr lang="en-US" sz="950" dirty="0">
                          <a:solidFill>
                            <a:srgbClr val="C9BFB5"/>
                          </a:solidFill>
                          <a:latin typeface="Arial" pitchFamily="34" charset="0"/>
                          <a:ea typeface="Arial" pitchFamily="34" charset="-122"/>
                          <a:cs typeface="Arial" pitchFamily="34" charset="-120"/>
                        </a:rPr>
                        <a:t>Preference</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2E241D"/>
                    </a:solidFill>
                  </a:tcPr>
                </a:tc>
                <a:tc>
                  <a:txBody>
                    <a:bodyPr/>
                    <a:lstStyle/>
                    <a:p>
                      <a:pPr indent="0" marL="0">
                        <a:buNone/>
                      </a:pPr>
                      <a:r>
                        <a:rPr lang="en-US" sz="950" b="1" dirty="0">
                          <a:solidFill>
                            <a:srgbClr val="FFFFFF"/>
                          </a:solidFill>
                          <a:latin typeface="Arial" pitchFamily="34" charset="0"/>
                          <a:ea typeface="Arial" pitchFamily="34" charset="-122"/>
                          <a:cs typeface="Arial" pitchFamily="34" charset="-120"/>
                        </a:rPr>
                        <a:t>1× non-participating; ROFR + tag; broad-based weighted-average anti-dilution</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2E241D"/>
                    </a:solidFill>
                  </a:tcPr>
                </a:tc>
              </a:tr>
              <a:tr h="384048">
                <a:tc>
                  <a:txBody>
                    <a:bodyPr/>
                    <a:lstStyle/>
                    <a:p>
                      <a:pPr indent="0" marL="0">
                        <a:buNone/>
                      </a:pPr>
                      <a:r>
                        <a:rPr lang="en-US" sz="950" dirty="0">
                          <a:solidFill>
                            <a:srgbClr val="C9BFB5"/>
                          </a:solidFill>
                          <a:latin typeface="Arial" pitchFamily="34" charset="0"/>
                          <a:ea typeface="Arial" pitchFamily="34" charset="-122"/>
                          <a:cs typeface="Arial" pitchFamily="34" charset="-120"/>
                        </a:rPr>
                        <a:t>Board</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3A2E26"/>
                    </a:solidFill>
                  </a:tcPr>
                </a:tc>
                <a:tc>
                  <a:txBody>
                    <a:bodyPr/>
                    <a:lstStyle/>
                    <a:p>
                      <a:pPr indent="0" marL="0">
                        <a:buNone/>
                      </a:pPr>
                      <a:r>
                        <a:rPr lang="en-US" sz="950" b="1" dirty="0">
                          <a:solidFill>
                            <a:srgbClr val="FFFFFF"/>
                          </a:solidFill>
                          <a:latin typeface="Arial" pitchFamily="34" charset="0"/>
                          <a:ea typeface="Arial" pitchFamily="34" charset="-122"/>
                          <a:cs typeface="Arial" pitchFamily="34" charset="-120"/>
                        </a:rPr>
                        <a:t>2 founder + 1 investor directors, 1 observer</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3A2E26"/>
                    </a:solidFill>
                  </a:tcPr>
                </a:tc>
              </a:tr>
              <a:tr h="384048">
                <a:tc>
                  <a:txBody>
                    <a:bodyPr/>
                    <a:lstStyle/>
                    <a:p>
                      <a:pPr indent="0" marL="0">
                        <a:buNone/>
                      </a:pPr>
                      <a:r>
                        <a:rPr lang="en-US" sz="950" dirty="0">
                          <a:solidFill>
                            <a:srgbClr val="C9BFB5"/>
                          </a:solidFill>
                          <a:latin typeface="Arial" pitchFamily="34" charset="0"/>
                          <a:ea typeface="Arial" pitchFamily="34" charset="-122"/>
                          <a:cs typeface="Arial" pitchFamily="34" charset="-120"/>
                        </a:rPr>
                        <a:t>Founder vesting</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2E241D"/>
                    </a:solidFill>
                  </a:tcPr>
                </a:tc>
                <a:tc>
                  <a:txBody>
                    <a:bodyPr/>
                    <a:lstStyle/>
                    <a:p>
                      <a:pPr indent="0" marL="0">
                        <a:buNone/>
                      </a:pPr>
                      <a:r>
                        <a:rPr lang="en-US" sz="950" b="1" dirty="0">
                          <a:solidFill>
                            <a:srgbClr val="FFFFFF"/>
                          </a:solidFill>
                          <a:latin typeface="Arial" pitchFamily="34" charset="0"/>
                          <a:ea typeface="Arial" pitchFamily="34" charset="-122"/>
                          <a:cs typeface="Arial" pitchFamily="34" charset="-120"/>
                        </a:rPr>
                        <a:t>25% on closing, 75% over 36 months</a:t>
                      </a:r>
                      <a:endParaRPr lang="en-US" sz="950" dirty="0">
                        <a:latin typeface="Arial" charset="0"/>
                        <a:ea typeface="Arial" charset="0"/>
                        <a:cs typeface="Arial" charset="0"/>
                      </a:endParaRPr>
                    </a:p>
                  </a:txBody>
                  <a:tcPr marL="45720" marR="45720" marT="45720" marB="45720" anchor="ctr">
                    <a:lnL w="6350" cap="flat" cmpd="sng" algn="ctr">
                      <a:solidFill>
                        <a:srgbClr val="5A4A3F"/>
                      </a:solidFill>
                      <a:prstDash val="solid"/>
                      <a:round/>
                      <a:headEnd type="none" w="med" len="med"/>
                      <a:tailEnd type="none" w="med" len="med"/>
                    </a:lnL>
                    <a:lnR w="6350" cap="flat" cmpd="sng" algn="ctr">
                      <a:solidFill>
                        <a:srgbClr val="5A4A3F"/>
                      </a:solidFill>
                      <a:prstDash val="solid"/>
                      <a:round/>
                      <a:headEnd type="none" w="med" len="med"/>
                      <a:tailEnd type="none" w="med" len="med"/>
                    </a:lnR>
                    <a:lnT w="6350" cap="flat" cmpd="sng" algn="ctr">
                      <a:solidFill>
                        <a:srgbClr val="5A4A3F"/>
                      </a:solidFill>
                      <a:prstDash val="solid"/>
                      <a:round/>
                      <a:headEnd type="none" w="med" len="med"/>
                      <a:tailEnd type="none" w="med" len="med"/>
                    </a:lnT>
                    <a:lnB w="6350" cap="flat" cmpd="sng" algn="ctr">
                      <a:solidFill>
                        <a:srgbClr val="5A4A3F"/>
                      </a:solidFill>
                      <a:prstDash val="solid"/>
                      <a:round/>
                      <a:headEnd type="none" w="med" len="med"/>
                      <a:tailEnd type="none" w="med" len="med"/>
                    </a:lnB>
                    <a:solidFill>
                      <a:srgbClr val="2E241D"/>
                    </a:solidFill>
                  </a:tcPr>
                </a:tc>
              </a:tr>
            </a:tbl>
          </a:graphicData>
        </a:graphic>
      </p:graphicFrame>
      <p:sp>
        <p:nvSpPr>
          <p:cNvPr id="5" name="Text 2"/>
          <p:cNvSpPr/>
          <p:nvPr/>
        </p:nvSpPr>
        <p:spPr>
          <a:xfrm>
            <a:off x="6583680" y="1691640"/>
            <a:ext cx="5029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USE OF FUNDS</a:t>
            </a:r>
            <a:endParaRPr lang="en-US" sz="950" dirty="0"/>
          </a:p>
        </p:txBody>
      </p:sp>
      <p:sp>
        <p:nvSpPr>
          <p:cNvPr id="6" name="Text 3"/>
          <p:cNvSpPr/>
          <p:nvPr/>
        </p:nvSpPr>
        <p:spPr>
          <a:xfrm>
            <a:off x="6583680" y="2103120"/>
            <a:ext cx="5029200" cy="228600"/>
          </a:xfrm>
          <a:prstGeom prst="rect">
            <a:avLst/>
          </a:prstGeom>
          <a:noFill/>
          <a:ln/>
        </p:spPr>
        <p:txBody>
          <a:bodyPr wrap="square" rtlCol="0" anchor="ctr"/>
          <a:lstStyle/>
          <a:p>
            <a:pPr indent="0" marL="0">
              <a:buNone/>
            </a:pPr>
            <a:r>
              <a:rPr lang="en-US" sz="1000" dirty="0">
                <a:solidFill>
                  <a:srgbClr val="FFFFFF"/>
                </a:solidFill>
                <a:latin typeface="Arial" pitchFamily="34" charset="0"/>
                <a:ea typeface="Arial" pitchFamily="34" charset="-122"/>
                <a:cs typeface="Arial" pitchFamily="34" charset="-120"/>
              </a:rPr>
              <a:t>Sales &amp; onboarding</a:t>
            </a:r>
            <a:endParaRPr lang="en-US" sz="1000" dirty="0"/>
          </a:p>
        </p:txBody>
      </p:sp>
      <p:sp>
        <p:nvSpPr>
          <p:cNvPr id="7" name="Shape 4"/>
          <p:cNvSpPr/>
          <p:nvPr/>
        </p:nvSpPr>
        <p:spPr>
          <a:xfrm>
            <a:off x="6583680" y="2359152"/>
            <a:ext cx="3931920" cy="256032"/>
          </a:xfrm>
          <a:prstGeom prst="rect">
            <a:avLst/>
          </a:prstGeom>
          <a:solidFill>
            <a:srgbClr val="E8601C"/>
          </a:solidFill>
          <a:ln w="12700">
            <a:solidFill>
              <a:srgbClr val="E8601C"/>
            </a:solidFill>
            <a:prstDash val="solid"/>
          </a:ln>
        </p:spPr>
      </p:sp>
      <p:sp>
        <p:nvSpPr>
          <p:cNvPr id="8" name="Text 5"/>
          <p:cNvSpPr/>
          <p:nvPr/>
        </p:nvSpPr>
        <p:spPr>
          <a:xfrm>
            <a:off x="10561320" y="2322576"/>
            <a:ext cx="1280160" cy="320040"/>
          </a:xfrm>
          <a:prstGeom prst="rect">
            <a:avLst/>
          </a:prstGeom>
          <a:noFill/>
          <a:ln/>
        </p:spPr>
        <p:txBody>
          <a:bodyPr wrap="square" rtlCol="0" anchor="ctr"/>
          <a:lstStyle/>
          <a:p>
            <a:pPr indent="0" marL="0">
              <a:buNone/>
            </a:pPr>
            <a:r>
              <a:rPr lang="en-US" sz="950" b="1" dirty="0">
                <a:solidFill>
                  <a:srgbClr val="FFFFFF"/>
                </a:solidFill>
                <a:latin typeface="Arial" pitchFamily="34" charset="0"/>
                <a:ea typeface="Arial" pitchFamily="34" charset="-122"/>
                <a:cs typeface="Arial" pitchFamily="34" charset="-120"/>
              </a:rPr>
              <a:t>40% · $320K</a:t>
            </a:r>
            <a:endParaRPr lang="en-US" sz="950" dirty="0"/>
          </a:p>
        </p:txBody>
      </p:sp>
      <p:sp>
        <p:nvSpPr>
          <p:cNvPr id="9" name="Text 6"/>
          <p:cNvSpPr/>
          <p:nvPr/>
        </p:nvSpPr>
        <p:spPr>
          <a:xfrm>
            <a:off x="6583680" y="2788920"/>
            <a:ext cx="5029200" cy="228600"/>
          </a:xfrm>
          <a:prstGeom prst="rect">
            <a:avLst/>
          </a:prstGeom>
          <a:noFill/>
          <a:ln/>
        </p:spPr>
        <p:txBody>
          <a:bodyPr wrap="square" rtlCol="0" anchor="ctr"/>
          <a:lstStyle/>
          <a:p>
            <a:pPr indent="0" marL="0">
              <a:buNone/>
            </a:pPr>
            <a:r>
              <a:rPr lang="en-US" sz="1000" dirty="0">
                <a:solidFill>
                  <a:srgbClr val="FFFFFF"/>
                </a:solidFill>
                <a:latin typeface="Arial" pitchFamily="34" charset="0"/>
                <a:ea typeface="Arial" pitchFamily="34" charset="-122"/>
                <a:cs typeface="Arial" pitchFamily="34" charset="-120"/>
              </a:rPr>
              <a:t>AI marketing</a:t>
            </a:r>
            <a:endParaRPr lang="en-US" sz="1000" dirty="0"/>
          </a:p>
        </p:txBody>
      </p:sp>
      <p:sp>
        <p:nvSpPr>
          <p:cNvPr id="10" name="Shape 7"/>
          <p:cNvSpPr/>
          <p:nvPr/>
        </p:nvSpPr>
        <p:spPr>
          <a:xfrm>
            <a:off x="6583680" y="3044952"/>
            <a:ext cx="2457450" cy="256032"/>
          </a:xfrm>
          <a:prstGeom prst="rect">
            <a:avLst/>
          </a:prstGeom>
          <a:solidFill>
            <a:srgbClr val="E8601C"/>
          </a:solidFill>
          <a:ln w="12700">
            <a:solidFill>
              <a:srgbClr val="E8601C"/>
            </a:solidFill>
            <a:prstDash val="solid"/>
          </a:ln>
        </p:spPr>
      </p:sp>
      <p:sp>
        <p:nvSpPr>
          <p:cNvPr id="11" name="Text 8"/>
          <p:cNvSpPr/>
          <p:nvPr/>
        </p:nvSpPr>
        <p:spPr>
          <a:xfrm>
            <a:off x="9086850" y="3008376"/>
            <a:ext cx="1280160" cy="320040"/>
          </a:xfrm>
          <a:prstGeom prst="rect">
            <a:avLst/>
          </a:prstGeom>
          <a:noFill/>
          <a:ln/>
        </p:spPr>
        <p:txBody>
          <a:bodyPr wrap="square" rtlCol="0" anchor="ctr"/>
          <a:lstStyle/>
          <a:p>
            <a:pPr indent="0" marL="0">
              <a:buNone/>
            </a:pPr>
            <a:r>
              <a:rPr lang="en-US" sz="950" b="1" dirty="0">
                <a:solidFill>
                  <a:srgbClr val="FFFFFF"/>
                </a:solidFill>
                <a:latin typeface="Arial" pitchFamily="34" charset="0"/>
                <a:ea typeface="Arial" pitchFamily="34" charset="-122"/>
                <a:cs typeface="Arial" pitchFamily="34" charset="-120"/>
              </a:rPr>
              <a:t>25% · $200K</a:t>
            </a:r>
            <a:endParaRPr lang="en-US" sz="950" dirty="0"/>
          </a:p>
        </p:txBody>
      </p:sp>
      <p:sp>
        <p:nvSpPr>
          <p:cNvPr id="12" name="Text 9"/>
          <p:cNvSpPr/>
          <p:nvPr/>
        </p:nvSpPr>
        <p:spPr>
          <a:xfrm>
            <a:off x="6583680" y="3474720"/>
            <a:ext cx="5029200" cy="228600"/>
          </a:xfrm>
          <a:prstGeom prst="rect">
            <a:avLst/>
          </a:prstGeom>
          <a:noFill/>
          <a:ln/>
        </p:spPr>
        <p:txBody>
          <a:bodyPr wrap="square" rtlCol="0" anchor="ctr"/>
          <a:lstStyle/>
          <a:p>
            <a:pPr indent="0" marL="0">
              <a:buNone/>
            </a:pPr>
            <a:r>
              <a:rPr lang="en-US" sz="1000" dirty="0">
                <a:solidFill>
                  <a:srgbClr val="FFFFFF"/>
                </a:solidFill>
                <a:latin typeface="Arial" pitchFamily="34" charset="0"/>
                <a:ea typeface="Arial" pitchFamily="34" charset="-122"/>
                <a:cs typeface="Arial" pitchFamily="34" charset="-120"/>
              </a:rPr>
              <a:t>Engineering</a:t>
            </a:r>
            <a:endParaRPr lang="en-US" sz="1000" dirty="0"/>
          </a:p>
        </p:txBody>
      </p:sp>
      <p:sp>
        <p:nvSpPr>
          <p:cNvPr id="13" name="Shape 10"/>
          <p:cNvSpPr/>
          <p:nvPr/>
        </p:nvSpPr>
        <p:spPr>
          <a:xfrm>
            <a:off x="6583680" y="3730752"/>
            <a:ext cx="2457450" cy="256032"/>
          </a:xfrm>
          <a:prstGeom prst="rect">
            <a:avLst/>
          </a:prstGeom>
          <a:solidFill>
            <a:srgbClr val="E8601C"/>
          </a:solidFill>
          <a:ln w="12700">
            <a:solidFill>
              <a:srgbClr val="E8601C"/>
            </a:solidFill>
            <a:prstDash val="solid"/>
          </a:ln>
        </p:spPr>
      </p:sp>
      <p:sp>
        <p:nvSpPr>
          <p:cNvPr id="14" name="Text 11"/>
          <p:cNvSpPr/>
          <p:nvPr/>
        </p:nvSpPr>
        <p:spPr>
          <a:xfrm>
            <a:off x="9086850" y="3694176"/>
            <a:ext cx="1280160" cy="320040"/>
          </a:xfrm>
          <a:prstGeom prst="rect">
            <a:avLst/>
          </a:prstGeom>
          <a:noFill/>
          <a:ln/>
        </p:spPr>
        <p:txBody>
          <a:bodyPr wrap="square" rtlCol="0" anchor="ctr"/>
          <a:lstStyle/>
          <a:p>
            <a:pPr indent="0" marL="0">
              <a:buNone/>
            </a:pPr>
            <a:r>
              <a:rPr lang="en-US" sz="950" b="1" dirty="0">
                <a:solidFill>
                  <a:srgbClr val="FFFFFF"/>
                </a:solidFill>
                <a:latin typeface="Arial" pitchFamily="34" charset="0"/>
                <a:ea typeface="Arial" pitchFamily="34" charset="-122"/>
                <a:cs typeface="Arial" pitchFamily="34" charset="-120"/>
              </a:rPr>
              <a:t>25% · $200K</a:t>
            </a:r>
            <a:endParaRPr lang="en-US" sz="950" dirty="0"/>
          </a:p>
        </p:txBody>
      </p:sp>
      <p:sp>
        <p:nvSpPr>
          <p:cNvPr id="15" name="Text 12"/>
          <p:cNvSpPr/>
          <p:nvPr/>
        </p:nvSpPr>
        <p:spPr>
          <a:xfrm>
            <a:off x="6583680" y="4160520"/>
            <a:ext cx="5029200" cy="228600"/>
          </a:xfrm>
          <a:prstGeom prst="rect">
            <a:avLst/>
          </a:prstGeom>
          <a:noFill/>
          <a:ln/>
        </p:spPr>
        <p:txBody>
          <a:bodyPr wrap="square" rtlCol="0" anchor="ctr"/>
          <a:lstStyle/>
          <a:p>
            <a:pPr indent="0" marL="0">
              <a:buNone/>
            </a:pPr>
            <a:r>
              <a:rPr lang="en-US" sz="1000" dirty="0">
                <a:solidFill>
                  <a:srgbClr val="FFFFFF"/>
                </a:solidFill>
                <a:latin typeface="Arial" pitchFamily="34" charset="0"/>
                <a:ea typeface="Arial" pitchFamily="34" charset="-122"/>
                <a:cs typeface="Arial" pitchFamily="34" charset="-120"/>
              </a:rPr>
              <a:t>Ops &amp; geo (Australia entity, partners)</a:t>
            </a:r>
            <a:endParaRPr lang="en-US" sz="1000" dirty="0"/>
          </a:p>
        </p:txBody>
      </p:sp>
      <p:sp>
        <p:nvSpPr>
          <p:cNvPr id="16" name="Shape 13"/>
          <p:cNvSpPr/>
          <p:nvPr/>
        </p:nvSpPr>
        <p:spPr>
          <a:xfrm>
            <a:off x="6583680" y="4416552"/>
            <a:ext cx="982980" cy="256032"/>
          </a:xfrm>
          <a:prstGeom prst="rect">
            <a:avLst/>
          </a:prstGeom>
          <a:solidFill>
            <a:srgbClr val="E8601C"/>
          </a:solidFill>
          <a:ln w="12700">
            <a:solidFill>
              <a:srgbClr val="E8601C"/>
            </a:solidFill>
            <a:prstDash val="solid"/>
          </a:ln>
        </p:spPr>
      </p:sp>
      <p:sp>
        <p:nvSpPr>
          <p:cNvPr id="17" name="Text 14"/>
          <p:cNvSpPr/>
          <p:nvPr/>
        </p:nvSpPr>
        <p:spPr>
          <a:xfrm>
            <a:off x="7612380" y="4379976"/>
            <a:ext cx="1280160" cy="320040"/>
          </a:xfrm>
          <a:prstGeom prst="rect">
            <a:avLst/>
          </a:prstGeom>
          <a:noFill/>
          <a:ln/>
        </p:spPr>
        <p:txBody>
          <a:bodyPr wrap="square" rtlCol="0" anchor="ctr"/>
          <a:lstStyle/>
          <a:p>
            <a:pPr indent="0" marL="0">
              <a:buNone/>
            </a:pPr>
            <a:r>
              <a:rPr lang="en-US" sz="950" b="1" dirty="0">
                <a:solidFill>
                  <a:srgbClr val="FFFFFF"/>
                </a:solidFill>
                <a:latin typeface="Arial" pitchFamily="34" charset="0"/>
                <a:ea typeface="Arial" pitchFamily="34" charset="-122"/>
                <a:cs typeface="Arial" pitchFamily="34" charset="-120"/>
              </a:rPr>
              <a:t>10% · $80K</a:t>
            </a:r>
            <a:endParaRPr lang="en-US" sz="950" dirty="0"/>
          </a:p>
        </p:txBody>
      </p:sp>
      <p:sp>
        <p:nvSpPr>
          <p:cNvPr id="18" name="Text 15"/>
          <p:cNvSpPr/>
          <p:nvPr/>
        </p:nvSpPr>
        <p:spPr>
          <a:xfrm>
            <a:off x="6583680" y="4892040"/>
            <a:ext cx="5029200" cy="274320"/>
          </a:xfrm>
          <a:prstGeom prst="rect">
            <a:avLst/>
          </a:prstGeom>
          <a:noFill/>
          <a:ln/>
        </p:spPr>
        <p:txBody>
          <a:bodyPr wrap="square" rtlCol="0" anchor="ctr"/>
          <a:lstStyle/>
          <a:p>
            <a:pPr indent="0" marL="0">
              <a:buNone/>
            </a:pPr>
            <a:r>
              <a:rPr lang="en-US" sz="950" b="1" spc="200" kern="0" dirty="0">
                <a:solidFill>
                  <a:srgbClr val="E8601C"/>
                </a:solidFill>
                <a:latin typeface="Arial" pitchFamily="34" charset="0"/>
                <a:ea typeface="Arial" pitchFamily="34" charset="-122"/>
                <a:cs typeface="Arial" pitchFamily="34" charset="-120"/>
              </a:rPr>
              <a:t>MILESTONES THE ROUND BUYS</a:t>
            </a:r>
            <a:endParaRPr lang="en-US" sz="950" dirty="0"/>
          </a:p>
        </p:txBody>
      </p:sp>
      <p:sp>
        <p:nvSpPr>
          <p:cNvPr id="19" name="Text 16"/>
          <p:cNvSpPr/>
          <p:nvPr/>
        </p:nvSpPr>
        <p:spPr>
          <a:xfrm>
            <a:off x="6583680" y="5166360"/>
            <a:ext cx="5029200" cy="731520"/>
          </a:xfrm>
          <a:prstGeom prst="rect">
            <a:avLst/>
          </a:prstGeom>
          <a:noFill/>
          <a:ln/>
        </p:spPr>
        <p:txBody>
          <a:bodyPr wrap="square" rtlCol="0" anchor="t"/>
          <a:lstStyle/>
          <a:p>
            <a:pPr indent="0" marL="0">
              <a:buNone/>
            </a:pPr>
            <a:r>
              <a:rPr lang="en-US" sz="1000" dirty="0">
                <a:solidFill>
                  <a:srgbClr val="FFFFFF"/>
                </a:solidFill>
                <a:latin typeface="Arial" pitchFamily="34" charset="0"/>
                <a:ea typeface="Arial" pitchFamily="34" charset="-122"/>
                <a:cs typeface="Arial" pitchFamily="34" charset="-120"/>
              </a:rPr>
              <a:t>GA + compliance close-out · India paying restaurants (500 by M6) · Australia entry · 1,500 restaurants by M12 · cash-flow positive ~M8 · $6.3M ARR run-rate by M18 (base case)</a:t>
            </a:r>
            <a:endParaRPr lang="en-US" sz="1000" dirty="0"/>
          </a:p>
        </p:txBody>
      </p:sp>
      <p:sp>
        <p:nvSpPr>
          <p:cNvPr id="20" name="Text 17"/>
          <p:cNvSpPr/>
          <p:nvPr/>
        </p:nvSpPr>
        <p:spPr>
          <a:xfrm>
            <a:off x="548640" y="4892040"/>
            <a:ext cx="5669280" cy="365760"/>
          </a:xfrm>
          <a:prstGeom prst="rect">
            <a:avLst/>
          </a:prstGeom>
          <a:noFill/>
          <a:ln/>
        </p:spPr>
        <p:txBody>
          <a:bodyPr wrap="square" rtlCol="0" anchor="ctr"/>
          <a:lstStyle/>
          <a:p>
            <a:pPr indent="0" marL="0">
              <a:buNone/>
            </a:pPr>
            <a:r>
              <a:rPr lang="en-US" sz="1100" dirty="0">
                <a:solidFill>
                  <a:srgbClr val="C9BFB5"/>
                </a:solidFill>
                <a:latin typeface="Arial" pitchFamily="34" charset="0"/>
                <a:ea typeface="Arial" pitchFamily="34" charset="-122"/>
                <a:cs typeface="Arial" pitchFamily="34" charset="-120"/>
              </a:rPr>
              <a:t>Krish Chimakurthy · Founder &amp; CEO · </a:t>
            </a:r>
            <a:pPr indent="0" marL="0">
              <a:buNone/>
            </a:pPr>
            <a:r>
              <a:rPr lang="en-US" sz="1100" u="sng" dirty="0">
                <a:solidFill>
                  <a:srgbClr val="E8601C"/>
                </a:solidFill>
                <a:latin typeface="Arial" pitchFamily="34" charset="0"/>
                <a:ea typeface="Arial" pitchFamily="34" charset="-122"/>
                <a:cs typeface="Arial" pitchFamily="34" charset="-120"/>
                <a:hlinkClick r:id="rId1" invalidUrl="" action="" tgtFrame="" tooltip="" history="1" highlightClick="0" endSnd="0">
                  <a:extLst>
                    <a:ext uri="{A12FA001-AC4F-418D-AE19-62706E023703}">
                      <ahyp:hlinkClr xmlns:ahyp="http://schemas.microsoft.com/office/drawing/2018/hyperlinkcolor" val="tx"/>
                    </a:ext>
                  </a:extLst>
                </a:hlinkClick>
              </a:rPr>
              <a:t>info@ootaos.com</a:t>
            </a:r>
            <a:pPr indent="0" marL="0">
              <a:buNone/>
            </a:pPr>
            <a:r>
              <a:rPr lang="en-US" sz="1100" dirty="0">
                <a:solidFill>
                  <a:srgbClr val="C9BFB5"/>
                </a:solidFill>
                <a:latin typeface="Arial" pitchFamily="34" charset="0"/>
                <a:ea typeface="Arial" pitchFamily="34" charset="-122"/>
                <a:cs typeface="Arial" pitchFamily="34" charset="-120"/>
              </a:rPr>
              <a:t> · </a:t>
            </a:r>
            <a:pPr indent="0" marL="0">
              <a:buNone/>
            </a:pPr>
            <a:r>
              <a:rPr lang="en-US" sz="1100" u="sng" dirty="0">
                <a:solidFill>
                  <a:srgbClr val="E8601C"/>
                </a:solidFill>
                <a:latin typeface="Arial" pitchFamily="34" charset="0"/>
                <a:ea typeface="Arial" pitchFamily="34" charset="-122"/>
                <a:cs typeface="Arial" pitchFamily="34" charset="-120"/>
                <a:hlinkClick r:id="rId2" invalidUrl="" action="" tgtFrame="" tooltip="" history="1" highlightClick="0" endSnd="0">
                  <a:extLst>
                    <a:ext uri="{A12FA001-AC4F-418D-AE19-62706E023703}">
                      <ahyp:hlinkClr xmlns:ahyp="http://schemas.microsoft.com/office/drawing/2018/hyperlinkcolor" val="tx"/>
                    </a:ext>
                  </a:extLst>
                </a:hlinkClick>
              </a:rPr>
              <a:t>ootaos.com/product</a:t>
            </a:r>
            <a:endParaRPr lang="en-US" sz="1100" dirty="0"/>
          </a:p>
        </p:txBody>
      </p:sp>
      <p:sp>
        <p:nvSpPr>
          <p:cNvPr id="21" name="Text 18"/>
          <p:cNvSpPr/>
          <p:nvPr/>
        </p:nvSpPr>
        <p:spPr>
          <a:xfrm>
            <a:off x="548640" y="5303520"/>
            <a:ext cx="5669280" cy="548640"/>
          </a:xfrm>
          <a:prstGeom prst="rect">
            <a:avLst/>
          </a:prstGeom>
          <a:noFill/>
          <a:ln/>
        </p:spPr>
        <p:txBody>
          <a:bodyPr wrap="square" rtlCol="0" anchor="t"/>
          <a:lstStyle/>
          <a:p>
            <a:pPr indent="0" marL="0">
              <a:buNone/>
            </a:pPr>
            <a:r>
              <a:rPr lang="en-US" sz="850" i="1" dirty="0">
                <a:solidFill>
                  <a:srgbClr val="A79C93"/>
                </a:solidFill>
                <a:latin typeface="Arial" pitchFamily="34" charset="0"/>
                <a:ea typeface="Arial" pitchFamily="34" charset="-122"/>
                <a:cs typeface="Arial" pitchFamily="34" charset="-120"/>
              </a:rPr>
              <a:t>Term summary from the current seed materials; the term sheet governs. Valuation report (Rule 11UA / FEMA NDI) to be commissioned before allotment.</a:t>
            </a:r>
            <a:endParaRPr lang="en-US" sz="850" dirty="0"/>
          </a:p>
        </p:txBody>
      </p:sp>
      <p:sp>
        <p:nvSpPr>
          <p:cNvPr id="22" name="Text 19"/>
          <p:cNvSpPr/>
          <p:nvPr/>
        </p:nvSpPr>
        <p:spPr>
          <a:xfrm>
            <a:off x="548640" y="6473952"/>
            <a:ext cx="6400800" cy="274320"/>
          </a:xfrm>
          <a:prstGeom prst="rect">
            <a:avLst/>
          </a:prstGeom>
          <a:noFill/>
          <a:ln/>
        </p:spPr>
        <p:txBody>
          <a:bodyPr wrap="square" rtlCol="0" anchor="ctr"/>
          <a:lstStyle/>
          <a:p>
            <a:pPr indent="0" marL="0">
              <a:buNone/>
            </a:pPr>
            <a:r>
              <a:rPr lang="en-US" sz="850" dirty="0">
                <a:solidFill>
                  <a:srgbClr val="A79C93"/>
                </a:solidFill>
                <a:latin typeface="Arial" pitchFamily="34" charset="0"/>
                <a:ea typeface="Arial" pitchFamily="34" charset="-122"/>
                <a:cs typeface="Arial" pitchFamily="34" charset="-120"/>
              </a:rPr>
              <a:t>OotaOS · Seed 2026 · Confidential · Live product: ootaos.com/product</a:t>
            </a:r>
            <a:endParaRPr lang="en-US" sz="850" dirty="0"/>
          </a:p>
        </p:txBody>
      </p:sp>
      <p:sp>
        <p:nvSpPr>
          <p:cNvPr id="23" name="Text 20"/>
          <p:cNvSpPr/>
          <p:nvPr/>
        </p:nvSpPr>
        <p:spPr>
          <a:xfrm>
            <a:off x="10728655" y="6473952"/>
            <a:ext cx="914400" cy="274320"/>
          </a:xfrm>
          <a:prstGeom prst="rect">
            <a:avLst/>
          </a:prstGeom>
          <a:noFill/>
          <a:ln/>
        </p:spPr>
        <p:txBody>
          <a:bodyPr wrap="square" rtlCol="0" anchor="ctr"/>
          <a:lstStyle/>
          <a:p>
            <a:pPr algn="r" indent="0" marL="0">
              <a:buNone/>
            </a:pPr>
            <a:r>
              <a:rPr lang="en-US" sz="850" dirty="0">
                <a:solidFill>
                  <a:srgbClr val="A79C93"/>
                </a:solidFill>
                <a:latin typeface="Arial" pitchFamily="34" charset="0"/>
                <a:ea typeface="Arial" pitchFamily="34" charset="-122"/>
                <a:cs typeface="Arial" pitchFamily="34" charset="-120"/>
              </a:rPr>
              <a:t>14</a:t>
            </a:r>
            <a:endParaRPr lang="en-US" sz="8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OotaOS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OotaOS — Investor Deck (14 slides)</dc:title>
  <dc:subject>PptxGenJS Presentation</dc:subject>
  <dc:creator>OotaOS Platform Services Private Limited</dc:creator>
  <cp:lastModifiedBy>OotaOS Platform Services Private Limited</cp:lastModifiedBy>
  <cp:revision>1</cp:revision>
  <dcterms:created xsi:type="dcterms:W3CDTF">2026-09-26T19:44:38Z</dcterms:created>
  <dcterms:modified xsi:type="dcterms:W3CDTF">2026-09-26T19:44:38Z</dcterms:modified>
</cp:coreProperties>
</file>